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3" r:id="rId2"/>
    <p:sldId id="280" r:id="rId3"/>
    <p:sldId id="281" r:id="rId4"/>
    <p:sldId id="277" r:id="rId5"/>
    <p:sldId id="279" r:id="rId6"/>
    <p:sldId id="278" r:id="rId7"/>
    <p:sldId id="283" r:id="rId8"/>
    <p:sldId id="276" r:id="rId9"/>
    <p:sldId id="288" r:id="rId10"/>
    <p:sldId id="287" r:id="rId11"/>
    <p:sldId id="275" r:id="rId12"/>
    <p:sldId id="284" r:id="rId13"/>
    <p:sldId id="285" r:id="rId14"/>
    <p:sldId id="274" r:id="rId15"/>
    <p:sldId id="289" r:id="rId16"/>
    <p:sldId id="290" r:id="rId17"/>
    <p:sldId id="291" r:id="rId18"/>
    <p:sldId id="282" r:id="rId19"/>
    <p:sldId id="28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0080"/>
    <a:srgbClr val="47A4AB"/>
    <a:srgbClr val="FF99FF"/>
    <a:srgbClr val="0099FF"/>
    <a:srgbClr val="FF0066"/>
    <a:srgbClr val="33CC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F3255-1E1F-41A0-B577-712C431D58E3}" type="doc">
      <dgm:prSet loTypeId="urn:microsoft.com/office/officeart/2005/8/layout/cycle2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1CFB9D3-DCB4-43B9-8C0B-D5362AFC4BB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3200" b="1" dirty="0" smtClean="0">
              <a:solidFill>
                <a:srgbClr val="C00000"/>
              </a:solidFill>
            </a:rPr>
            <a:t>Урок милосердия </a:t>
          </a:r>
          <a:endParaRPr lang="ru-RU" sz="3200" b="1" dirty="0">
            <a:solidFill>
              <a:srgbClr val="C00000"/>
            </a:solidFill>
          </a:endParaRPr>
        </a:p>
      </dgm:t>
    </dgm:pt>
    <dgm:pt modelId="{32712496-24C6-48F7-83DE-19894AA7011A}" type="parTrans" cxnId="{DE27E675-9962-4C32-BC9A-4FB786E86B96}">
      <dgm:prSet/>
      <dgm:spPr/>
      <dgm:t>
        <a:bodyPr/>
        <a:lstStyle/>
        <a:p>
          <a:endParaRPr lang="ru-RU"/>
        </a:p>
      </dgm:t>
    </dgm:pt>
    <dgm:pt modelId="{9C930D7C-4CE0-47EA-A37C-2CD75D187AEE}" type="sibTrans" cxnId="{DE27E675-9962-4C32-BC9A-4FB786E86B96}">
      <dgm:prSet/>
      <dgm:spPr/>
      <dgm:t>
        <a:bodyPr/>
        <a:lstStyle/>
        <a:p>
          <a:endParaRPr lang="ru-RU"/>
        </a:p>
      </dgm:t>
    </dgm:pt>
    <dgm:pt modelId="{1DE8CBEF-F6EB-47DA-903F-987E0EE24664}" type="pres">
      <dgm:prSet presAssocID="{6E6F3255-1E1F-41A0-B577-712C431D58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C80E57-061F-4532-A809-4967C2B726DB}" type="pres">
      <dgm:prSet presAssocID="{51CFB9D3-DCB4-43B9-8C0B-D5362AFC4BB0}" presName="node" presStyleLbl="node1" presStyleIdx="0" presStyleCnt="1" custScaleX="108017" custScaleY="100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7E675-9962-4C32-BC9A-4FB786E86B96}" srcId="{6E6F3255-1E1F-41A0-B577-712C431D58E3}" destId="{51CFB9D3-DCB4-43B9-8C0B-D5362AFC4BB0}" srcOrd="0" destOrd="0" parTransId="{32712496-24C6-48F7-83DE-19894AA7011A}" sibTransId="{9C930D7C-4CE0-47EA-A37C-2CD75D187AEE}"/>
    <dgm:cxn modelId="{1CC029CA-2600-4A17-8816-5A0C56BA7F79}" type="presOf" srcId="{51CFB9D3-DCB4-43B9-8C0B-D5362AFC4BB0}" destId="{4BC80E57-061F-4532-A809-4967C2B726DB}" srcOrd="0" destOrd="0" presId="urn:microsoft.com/office/officeart/2005/8/layout/cycle2"/>
    <dgm:cxn modelId="{427E4295-5173-412A-BAD2-C38351AEE3DD}" type="presOf" srcId="{6E6F3255-1E1F-41A0-B577-712C431D58E3}" destId="{1DE8CBEF-F6EB-47DA-903F-987E0EE24664}" srcOrd="0" destOrd="0" presId="urn:microsoft.com/office/officeart/2005/8/layout/cycle2"/>
    <dgm:cxn modelId="{CB3DF8A4-CE73-4DCA-A0C3-3DE1B1120AE8}" type="presParOf" srcId="{1DE8CBEF-F6EB-47DA-903F-987E0EE24664}" destId="{4BC80E57-061F-4532-A809-4967C2B726D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C80E57-061F-4532-A809-4967C2B726DB}">
      <dsp:nvSpPr>
        <dsp:cNvPr id="0" name=""/>
        <dsp:cNvSpPr/>
      </dsp:nvSpPr>
      <dsp:spPr>
        <a:xfrm>
          <a:off x="2048" y="1899"/>
          <a:ext cx="3884334" cy="3596651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</a:rPr>
            <a:t>Урок милосердия </a:t>
          </a:r>
          <a:endParaRPr lang="ru-RU" sz="3200" b="1" kern="1200" dirty="0">
            <a:solidFill>
              <a:srgbClr val="C00000"/>
            </a:solidFill>
          </a:endParaRPr>
        </a:p>
      </dsp:txBody>
      <dsp:txXfrm>
        <a:off x="2048" y="1899"/>
        <a:ext cx="3884334" cy="3596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2867B2F-350F-4478-91EE-0E30D47DD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F9BC330-C509-46FA-BA98-2FFF5A176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B6C7-575F-4484-889F-4C2678B65CD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htt://www.deti-66.ru "Мастер презентаций"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A0C43-BBC1-40CA-A5AF-BCAFEE187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htt://www.deti-66.ru "Мастер презентаций"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2D95A-DC21-44F6-B6EA-163BD7CA6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htt://www.deti-66.ru "Мастер презентаций"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18B80-BC09-47B8-B796-BC7FA997A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htt://www.deti-66.ru "Мастер презентаций"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50DE4-F042-4B8A-940C-1ECBAC43E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htt://www.deti-66.ru "Мастер презентаций"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0EF2C-5A6F-46A2-AD54-42F7A0A20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htt://www.deti-66.ru "Мастер презентаций"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7C065-9687-4E54-BFBD-663D3EA38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htt://www.deti-66.ru "Мастер презентаций"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361C-FDF5-41C4-B685-2188C0E19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htt://www.deti-66.ru "Мастер презентаций"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3E360-B387-4389-A921-A244E3006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htt://www.deti-66.ru "Мастер презентаций"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60058-7118-4E5A-B7EA-8F2FDB0D0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htt://www.deti-66.ru "Мастер презентаций"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4E54-DE34-4204-9778-BA93A9CB1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htt://www.deti-66.ru "Мастер презентаций"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0CCDD-613F-49EB-987C-CBEEF2ED4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100000">
              <a:srgbClr val="33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ru-RU"/>
              <a:t>htt://www.deti-66.ru "Мастер презентаций"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6A85C83-1132-4C58-9F55-62801A0E2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 dir="ru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5004048" y="1"/>
          <a:ext cx="3888432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920880" cy="1415008"/>
          </a:xfrm>
        </p:spPr>
        <p:txBody>
          <a:bodyPr/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В рамках благотворительной акции «Белый цветок»</a:t>
            </a:r>
          </a:p>
          <a:p>
            <a:pPr algn="r"/>
            <a:r>
              <a:rPr lang="ru-RU" sz="2000" b="1" i="1" dirty="0" smtClean="0">
                <a:solidFill>
                  <a:srgbClr val="0070C0"/>
                </a:solidFill>
              </a:rPr>
              <a:t>Подготовила учитель начальных</a:t>
            </a:r>
          </a:p>
          <a:p>
            <a:pPr algn="r"/>
            <a:r>
              <a:rPr lang="ru-RU" sz="2000" b="1" i="1" dirty="0" smtClean="0">
                <a:solidFill>
                  <a:srgbClr val="0070C0"/>
                </a:solidFill>
              </a:rPr>
              <a:t> классов </a:t>
            </a:r>
            <a:r>
              <a:rPr lang="ru-RU" sz="2000" b="1" i="1" dirty="0" smtClean="0">
                <a:solidFill>
                  <a:srgbClr val="0070C0"/>
                </a:solidFill>
              </a:rPr>
              <a:t>Комарова Н. А.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5025548" cy="31409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92893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Public\Pictures\133414_origina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786874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72074"/>
            <a:ext cx="8229600" cy="10715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Одно из самых красивых слов на          </a:t>
            </a: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свете     -</a:t>
            </a: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милосердие. </a:t>
            </a:r>
            <a:endParaRPr lang="ru-RU" sz="4400" u="sng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0"/>
            <a:ext cx="3394720" cy="6126163"/>
          </a:xfrm>
        </p:spPr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Помогать нужно всем, кто просит       и ждёт нашей помощи.</a:t>
            </a:r>
            <a:endParaRPr lang="ru-RU" sz="4800" dirty="0"/>
          </a:p>
        </p:txBody>
      </p:sp>
      <p:sp>
        <p:nvSpPr>
          <p:cNvPr id="45058" name="AutoShape 2" descr="Картинки по запросу картинка дари добр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Картинки по запросу картинка дари добр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Картинки по запросу картинка дари добр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4" name="AutoShape 8" descr="Картинки по запросу картинка дари добр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6" name="AutoShape 10" descr="Картинки по запросу картинка дари добр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8" name="Picture 1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301821" cy="45976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Один миллионер из Мэриленда в свободное время переодевается </a:t>
            </a:r>
            <a:r>
              <a:rPr lang="ru-RU" sz="3100" dirty="0" err="1" smtClean="0">
                <a:solidFill>
                  <a:schemeClr val="bg2">
                    <a:lumMod val="25000"/>
                  </a:schemeClr>
                </a:solidFill>
              </a:rPr>
              <a:t>Бэтменом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 и навещает детей в больницах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ownloads\Новая папка (3)\Batman1_I130816223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64904"/>
            <a:ext cx="5146402" cy="33040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3789040"/>
            <a:ext cx="5277272" cy="279777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err="1" smtClean="0"/>
              <a:t>Добри</a:t>
            </a:r>
            <a:r>
              <a:rPr lang="ru-RU" sz="2400" dirty="0" smtClean="0"/>
              <a:t> Добрев - 98 лет. Каждый день он проходит 10 километров от своей родной деревни до Софии, где просит милостыню. Недавно стало известно, что все собранные деньги он отдал на восстановление болгарских монастырей и на оплату  долгов детских домов. Сам </a:t>
            </a:r>
            <a:r>
              <a:rPr lang="ru-RU" sz="2400" dirty="0" err="1" smtClean="0"/>
              <a:t>Добри</a:t>
            </a:r>
            <a:r>
              <a:rPr lang="ru-RU" sz="2400" dirty="0" smtClean="0"/>
              <a:t> Добрев носит самодельную одежду и живёт на пенсию.</a:t>
            </a:r>
          </a:p>
          <a:p>
            <a:endParaRPr lang="ru-RU" dirty="0"/>
          </a:p>
        </p:txBody>
      </p:sp>
      <p:pic>
        <p:nvPicPr>
          <p:cNvPr id="1026" name="Picture 2" descr="C:\Users\user\Downloads\Новая папка (3)\Dobri-Dobrev.jpg"/>
          <p:cNvPicPr>
            <a:picLocks noChangeAspect="1" noChangeArrowheads="1"/>
          </p:cNvPicPr>
          <p:nvPr/>
        </p:nvPicPr>
        <p:blipFill>
          <a:blip r:embed="rId2" cstate="print"/>
          <a:srcRect t="50749"/>
          <a:stretch>
            <a:fillRect/>
          </a:stretch>
        </p:blipFill>
        <p:spPr bwMode="auto">
          <a:xfrm>
            <a:off x="1681962" y="692696"/>
            <a:ext cx="6303087" cy="2952328"/>
          </a:xfrm>
          <a:prstGeom prst="rect">
            <a:avLst/>
          </a:prstGeom>
          <a:noFill/>
        </p:spPr>
      </p:pic>
      <p:pic>
        <p:nvPicPr>
          <p:cNvPr id="5" name="Picture 2" descr="C:\Users\user\Downloads\Новая папка (3)\Dobri-Dobrev.jpg"/>
          <p:cNvPicPr>
            <a:picLocks noChangeAspect="1" noChangeArrowheads="1"/>
          </p:cNvPicPr>
          <p:nvPr/>
        </p:nvPicPr>
        <p:blipFill>
          <a:blip r:embed="rId2" cstate="print"/>
          <a:srcRect l="63063" t="-731" b="49251"/>
          <a:stretch>
            <a:fillRect/>
          </a:stretch>
        </p:blipFill>
        <p:spPr bwMode="auto">
          <a:xfrm>
            <a:off x="1043608" y="3861048"/>
            <a:ext cx="2016224" cy="26724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45024"/>
            <a:ext cx="8686800" cy="248113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Делайте людям добро, а не зло, разделяйте с ними и радость и беду, любите, уважайте друг друга. Рядом с вами находятся люди, которые ждут от вас понимания, сочувствия, милосердия.</a:t>
            </a:r>
          </a:p>
          <a:p>
            <a:endParaRPr lang="ru-RU" dirty="0"/>
          </a:p>
        </p:txBody>
      </p:sp>
      <p:pic>
        <p:nvPicPr>
          <p:cNvPr id="6" name="Рисунок 5" descr="D:\story30_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3671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Public\Pictures\origina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64399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1285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 еще ближний – это тот, кто нуждается в твоей помощи.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Одно из дел милосердия – милостыня. Иисус Христос говорил: «Просящему у тебя – дай».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 descr="C:\Users\Public\Pictures\74307472_large_3528972_BLESK_I_NIShETA_2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580689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C:\Users\Public\Pictures\article_image-image-articl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286124"/>
            <a:ext cx="271464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 может научиться милосердию, совершая дела милосердия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291" name="Picture 3" descr="C:\Users\Public\Pictures\i_star_v_ra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124305"/>
            <a:ext cx="3862414" cy="2733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Public\Pictures\Spasenie-domashnih-pitomcev-02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6"/>
            <a:ext cx="4048132" cy="2752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C:\Users\Public\Pictures\x_beb1611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857364"/>
            <a:ext cx="357190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Белый цветок - настоящий праздник, ведь он дарит радость благих дел, а она останется на всю жизнь в нашем сердце! </a:t>
            </a:r>
          </a:p>
          <a:p>
            <a:endParaRPr lang="ru-RU" dirty="0"/>
          </a:p>
        </p:txBody>
      </p:sp>
      <p:pic>
        <p:nvPicPr>
          <p:cNvPr id="51202" name="Picture 2" descr="Картинки по запросу картинка белый цве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72452"/>
            <a:ext cx="3168352" cy="39287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Милосердие – это активная доброта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Картинки по запросу милосердие белый цветок в ливад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6156680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3501008"/>
            <a:ext cx="7355160" cy="262515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Проявим милосердие к другим, </a:t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совесть, душу вечно сохраним… </a:t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имя милосердия любви,</a:t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Ох, как пути, дороги все трудны… </a:t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9154" name="Picture 2" descr="Картинки по запросу белый цве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77720" cy="33569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4978896" cy="572149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Милосердие – это милость сердца, сострадание, забота, любовь... Чужая боль, чужое несчастье, чужая потеря, чужое падение – вот на что оно обращено. Нельзя проявить его ни умом, ни словом. </a:t>
            </a:r>
          </a:p>
          <a:p>
            <a:endParaRPr lang="ru-RU" dirty="0"/>
          </a:p>
        </p:txBody>
      </p:sp>
      <p:pic>
        <p:nvPicPr>
          <p:cNvPr id="5" name="Picture 2" descr="Картинки по запросу картинка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2736"/>
            <a:ext cx="3707904" cy="51571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600200"/>
            <a:ext cx="548295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 наше быстротечное время, время компьютеров и немыслимых скоростей не хватает минутки остановиться, подумать, оглянуться и увидеть тех, кто рядом с нами, кому нужна наша помощь, понимание, поддержка.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5714" t="5714" r="5714" b="5714"/>
          <a:stretch>
            <a:fillRect/>
          </a:stretch>
        </p:blipFill>
        <p:spPr bwMode="auto">
          <a:xfrm>
            <a:off x="0" y="0"/>
            <a:ext cx="3360365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В начале ХХ века проведение благотворительных акций общественными организациями при поддержке государства приобрело невиданный размах. Ярким примером были необычайно популярные «Дни цветков», в которых для сбора пожертвований объединялись все люди. В ходе праздника  неравнодушные люди вносили пожертвования в пользу самых обездоленных, а взамен за добровольные пожертвования получали символ праздника – белый цветок. Волонтеры предлагали горожанам купить цветы – живые или искусственные – по цене, которую назначает сам покупатель.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533573" cy="2060848"/>
          </a:xfrm>
          <a:prstGeom prst="rect">
            <a:avLst/>
          </a:prstGeom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260648"/>
            <a:ext cx="4906888" cy="586551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празднике «Белого Цветка» принимали участие все слои населения. К благотворительным базарам готовились заранее. В каждой семье что-то мастерили. Вручную изготавливались десятки тысяч цветков и передавались в комитеты «Белого цветка».</a:t>
            </a:r>
            <a:endParaRPr lang="ru-RU" dirty="0"/>
          </a:p>
        </p:txBody>
      </p:sp>
      <p:pic>
        <p:nvPicPr>
          <p:cNvPr id="48130" name="Picture 2" descr="http://flower.miloserdie.ru/i/Druziya_MILO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785592" cy="6309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Впервые в нашем классе мы проводим урок Милосердия «Белый цветок»  и принимаем участие в благотворительной ярмарке. Вырученные средства пойдут на  лечение больных детей. Эта акция призывает всех объединиться в добрых делах, ведь милосердие это общее дело. </a:t>
            </a:r>
          </a:p>
          <a:p>
            <a:endParaRPr lang="ru-RU" dirty="0"/>
          </a:p>
        </p:txBody>
      </p:sp>
      <p:pic>
        <p:nvPicPr>
          <p:cNvPr id="53250" name="Picture 2" descr="Картинки по запросу картинка белый цве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25924" cy="23647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332656"/>
            <a:ext cx="3970784" cy="5793507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Международное Движение Красный Крест и объединяет свыше 500 миллионов человек в 181 стране мира и  всю свою деятельность направляет на оказание помощи нуждающимся в ней людям.</a:t>
            </a:r>
          </a:p>
          <a:p>
            <a:endParaRPr lang="ru-RU" dirty="0"/>
          </a:p>
        </p:txBody>
      </p:sp>
      <p:pic>
        <p:nvPicPr>
          <p:cNvPr id="46082" name="Picture 2" descr="Картинки по запросу картинка красный кре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2548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ublic\Pictures\miloserd500_12427221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01122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Оно говорит о сердце, которое милует, любит и жалеет.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282</Words>
  <Application>Microsoft Office PowerPoint</Application>
  <PresentationFormat>Экран (4:3)</PresentationFormat>
  <Paragraphs>23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Один миллионер из Мэриленда в свободное время переодевается Бэтменом и навещает детей в больницах. </vt:lpstr>
      <vt:lpstr>Слайд 13</vt:lpstr>
      <vt:lpstr>Слайд 14</vt:lpstr>
      <vt:lpstr>Слайд 15</vt:lpstr>
      <vt:lpstr>Одно из дел милосердия – милостыня. Иисус Христос говорил: «Просящему у тебя – дай». </vt:lpstr>
      <vt:lpstr>Слайд 17</vt:lpstr>
      <vt:lpstr>Слайд 18</vt:lpstr>
      <vt:lpstr>Милосердие – это активная доброта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VERONIKA</dc:creator>
  <cp:lastModifiedBy>надежда</cp:lastModifiedBy>
  <cp:revision>32</cp:revision>
  <dcterms:created xsi:type="dcterms:W3CDTF">2011-02-02T13:39:41Z</dcterms:created>
  <dcterms:modified xsi:type="dcterms:W3CDTF">2019-05-01T14:34:46Z</dcterms:modified>
</cp:coreProperties>
</file>