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88" r:id="rId5"/>
    <p:sldId id="259" r:id="rId6"/>
    <p:sldId id="261" r:id="rId7"/>
    <p:sldId id="263" r:id="rId8"/>
    <p:sldId id="264" r:id="rId9"/>
    <p:sldId id="265" r:id="rId10"/>
    <p:sldId id="266" r:id="rId11"/>
    <p:sldId id="285" r:id="rId12"/>
    <p:sldId id="286" r:id="rId13"/>
    <p:sldId id="273" r:id="rId14"/>
    <p:sldId id="287" r:id="rId15"/>
    <p:sldId id="284" r:id="rId16"/>
    <p:sldId id="270" r:id="rId17"/>
    <p:sldId id="271" r:id="rId18"/>
    <p:sldId id="272" r:id="rId19"/>
    <p:sldId id="280" r:id="rId20"/>
    <p:sldId id="275" r:id="rId21"/>
    <p:sldId id="276" r:id="rId22"/>
    <p:sldId id="291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88" autoAdjust="0"/>
    <p:restoredTop sz="86201" autoAdjust="0"/>
  </p:normalViewPr>
  <p:slideViewPr>
    <p:cSldViewPr>
      <p:cViewPr>
        <p:scale>
          <a:sx n="77" d="100"/>
          <a:sy n="77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5DE85-5DBE-4780-8AD4-3446370A400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A1F53-5AB3-4D6D-BBCA-349DD3A516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1F53-5AB3-4D6D-BBCA-349DD3A5164E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589240"/>
            <a:ext cx="8305800" cy="100811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        </a:t>
            </a:r>
            <a:r>
              <a:rPr lang="ru-RU" dirty="0" smtClean="0">
                <a:solidFill>
                  <a:srgbClr val="800000"/>
                </a:solidFill>
              </a:rPr>
              <a:t>Автор: воспитатель БОРИСОВА ЛЮБОВЬ НИКОЛАЕВНА МКОУ «КСОШ №2»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Ознакомление дошкольников с книжной графикой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Picture 3" descr="C:\Users\Мир\Desktop\image_5c99cccb8a2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5"/>
            <a:ext cx="8352928" cy="432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ир\Desktop\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63570" cy="624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р\Desktop\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264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ир\Desktop\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3920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р\Desktop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81536"/>
            <a:ext cx="7992888" cy="4176464"/>
          </a:xfrm>
          <a:prstGeom prst="rect">
            <a:avLst/>
          </a:prstGeom>
          <a:noFill/>
        </p:spPr>
      </p:pic>
      <p:pic>
        <p:nvPicPr>
          <p:cNvPr id="1028" name="Picture 4" descr="C:\Users\Мир\Desktop\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7992889" cy="3813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1488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Следовательно, </a:t>
            </a:r>
            <a:r>
              <a:rPr lang="ru-RU" b="1" dirty="0" smtClean="0">
                <a:solidFill>
                  <a:srgbClr val="800000"/>
                </a:solidFill>
              </a:rPr>
              <a:t>иллюстрация</a:t>
            </a:r>
            <a:r>
              <a:rPr lang="ru-RU" dirty="0" smtClean="0">
                <a:solidFill>
                  <a:srgbClr val="800000"/>
                </a:solidFill>
              </a:rPr>
              <a:t> не просто добавление к тексту, она формирует эстетический вкус ребенка, учит ассоциативному мышлению, </a:t>
            </a:r>
            <a:r>
              <a:rPr lang="ru-RU" b="1" dirty="0" smtClean="0">
                <a:solidFill>
                  <a:srgbClr val="800000"/>
                </a:solidFill>
              </a:rPr>
              <a:t>восприятию образа цвета</a:t>
            </a:r>
            <a:r>
              <a:rPr lang="ru-RU" dirty="0" smtClean="0">
                <a:solidFill>
                  <a:srgbClr val="800000"/>
                </a:solidFill>
              </a:rPr>
              <a:t>, пропорций фактуры.</a:t>
            </a:r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0904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800000"/>
                </a:solidFill>
              </a:rPr>
              <a:t>При ознакомлении с </a:t>
            </a:r>
            <a:r>
              <a:rPr lang="ru-RU" sz="3600" b="1" dirty="0" smtClean="0">
                <a:solidFill>
                  <a:srgbClr val="800000"/>
                </a:solidFill>
              </a:rPr>
              <a:t>книжной иллюстрацией</a:t>
            </a:r>
            <a:r>
              <a:rPr lang="ru-RU" sz="3600" dirty="0" smtClean="0">
                <a:solidFill>
                  <a:srgbClr val="800000"/>
                </a:solidFill>
              </a:rPr>
              <a:t> используют такие методы и </a:t>
            </a:r>
            <a:r>
              <a:rPr lang="ru-RU" sz="3600" u="sng" dirty="0" smtClean="0">
                <a:solidFill>
                  <a:srgbClr val="800000"/>
                </a:solidFill>
              </a:rPr>
              <a:t>приемы</a:t>
            </a:r>
            <a:r>
              <a:rPr lang="ru-RU" sz="3600" dirty="0" smtClean="0">
                <a:solidFill>
                  <a:srgbClr val="800000"/>
                </a:solidFill>
              </a:rPr>
              <a:t>:</a:t>
            </a:r>
            <a:br>
              <a:rPr lang="ru-RU" sz="3600" dirty="0" smtClean="0">
                <a:solidFill>
                  <a:srgbClr val="800000"/>
                </a:solidFill>
              </a:rPr>
            </a:br>
            <a:r>
              <a:rPr lang="ru-RU" sz="3600" dirty="0" smtClean="0">
                <a:solidFill>
                  <a:srgbClr val="800000"/>
                </a:solidFill>
              </a:rPr>
              <a:t>– узнавание ребенком - дошкольником героев произведения, вещей, различных предметов (</a:t>
            </a:r>
            <a:r>
              <a:rPr lang="ru-RU" sz="3600" i="1" dirty="0" smtClean="0">
                <a:solidFill>
                  <a:srgbClr val="800000"/>
                </a:solidFill>
              </a:rPr>
              <a:t>«Узнай, кто это?»</a:t>
            </a:r>
            <a:r>
              <a:rPr lang="ru-RU" sz="3600" dirty="0" smtClean="0">
                <a:solidFill>
                  <a:srgbClr val="800000"/>
                </a:solidFill>
              </a:rPr>
              <a:t>);</a:t>
            </a:r>
            <a:br>
              <a:rPr lang="ru-RU" sz="3600" dirty="0" smtClean="0">
                <a:solidFill>
                  <a:srgbClr val="800000"/>
                </a:solidFill>
              </a:rPr>
            </a:br>
            <a:r>
              <a:rPr lang="ru-RU" sz="3600" dirty="0" smtClean="0">
                <a:solidFill>
                  <a:srgbClr val="800000"/>
                </a:solidFill>
              </a:rPr>
              <a:t>– соотнесение отдельных, выбранных </a:t>
            </a:r>
            <a:r>
              <a:rPr lang="ru-RU" sz="3600" b="1" dirty="0" smtClean="0">
                <a:solidFill>
                  <a:srgbClr val="800000"/>
                </a:solidFill>
              </a:rPr>
              <a:t>воспитателем</a:t>
            </a:r>
            <a:r>
              <a:rPr lang="ru-RU" sz="3600" dirty="0" smtClean="0">
                <a:solidFill>
                  <a:srgbClr val="800000"/>
                </a:solidFill>
              </a:rPr>
              <a:t>, фраз текста с картинками (</a:t>
            </a:r>
            <a:r>
              <a:rPr lang="ru-RU" sz="3600" i="1" dirty="0" smtClean="0">
                <a:solidFill>
                  <a:srgbClr val="800000"/>
                </a:solidFill>
              </a:rPr>
              <a:t>«Найди картинку к следующим словам…»</a:t>
            </a:r>
            <a:r>
              <a:rPr lang="ru-RU" sz="3600" dirty="0" smtClean="0">
                <a:solidFill>
                  <a:srgbClr val="800000"/>
                </a:solidFill>
              </a:rPr>
              <a:t>);</a:t>
            </a:r>
            <a:br>
              <a:rPr lang="ru-RU" sz="3600" dirty="0" smtClean="0">
                <a:solidFill>
                  <a:srgbClr val="800000"/>
                </a:solidFill>
              </a:rPr>
            </a:br>
            <a:r>
              <a:rPr lang="ru-RU" sz="3600" dirty="0" smtClean="0">
                <a:solidFill>
                  <a:srgbClr val="800000"/>
                </a:solidFill>
              </a:rPr>
              <a:t>– сравнение </a:t>
            </a:r>
            <a:r>
              <a:rPr lang="ru-RU" sz="3600" b="1" dirty="0" smtClean="0">
                <a:solidFill>
                  <a:srgbClr val="800000"/>
                </a:solidFill>
              </a:rPr>
              <a:t>иллюстраций</a:t>
            </a:r>
            <a:r>
              <a:rPr lang="ru-RU" sz="3600" dirty="0" smtClean="0">
                <a:solidFill>
                  <a:srgbClr val="800000"/>
                </a:solidFill>
              </a:rPr>
              <a:t> разных художников к одному и тому же произведению;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u="sng" dirty="0" smtClean="0"/>
              <a:t>–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ds04.infourok.ru/uploads/ex/0029/00025da0-4acbbf26/hello_html_51b2c1d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492896"/>
            <a:ext cx="208823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00936"/>
          </a:xfrm>
        </p:spPr>
        <p:txBody>
          <a:bodyPr>
            <a:normAutofit fontScale="90000"/>
          </a:bodyPr>
          <a:lstStyle/>
          <a:p>
            <a:r>
              <a:rPr lang="ru-RU" sz="3300" u="sng" dirty="0" smtClean="0">
                <a:solidFill>
                  <a:srgbClr val="800000"/>
                </a:solidFill>
              </a:rPr>
              <a:t>– сравнение картинок</a:t>
            </a:r>
            <a:r>
              <a:rPr lang="ru-RU" sz="3300" dirty="0" smtClean="0">
                <a:solidFill>
                  <a:srgbClr val="800000"/>
                </a:solidFill>
              </a:rPr>
              <a:t>: на одной мышка стоит возле </a:t>
            </a:r>
            <a:r>
              <a:rPr lang="ru-RU" sz="3300" i="1" dirty="0" smtClean="0">
                <a:solidFill>
                  <a:srgbClr val="800000"/>
                </a:solidFill>
              </a:rPr>
              <a:t>«теремка»</a:t>
            </a:r>
            <a:r>
              <a:rPr lang="ru-RU" sz="3300" dirty="0" smtClean="0">
                <a:solidFill>
                  <a:srgbClr val="800000"/>
                </a:solidFill>
              </a:rPr>
              <a:t>, а на другой поет </a:t>
            </a:r>
            <a:r>
              <a:rPr lang="ru-RU" sz="3300" i="1" dirty="0" smtClean="0">
                <a:solidFill>
                  <a:srgbClr val="800000"/>
                </a:solidFill>
              </a:rPr>
              <a:t>(покажи на картинке, где мышка поет и др.)</a:t>
            </a:r>
            <a:r>
              <a:rPr lang="ru-RU" sz="3300" dirty="0" smtClean="0">
                <a:solidFill>
                  <a:srgbClr val="800000"/>
                </a:solidFill>
              </a:rPr>
              <a:t>;</a:t>
            </a:r>
            <a:br>
              <a:rPr lang="ru-RU" sz="3300" dirty="0" smtClean="0">
                <a:solidFill>
                  <a:srgbClr val="800000"/>
                </a:solidFill>
              </a:rPr>
            </a:br>
            <a:r>
              <a:rPr lang="ru-RU" sz="3300" dirty="0" smtClean="0">
                <a:solidFill>
                  <a:srgbClr val="800000"/>
                </a:solidFill>
              </a:rPr>
              <a:t>– игра-соревнование - </a:t>
            </a:r>
            <a:r>
              <a:rPr lang="ru-RU" sz="3300" i="1" dirty="0" smtClean="0">
                <a:solidFill>
                  <a:srgbClr val="800000"/>
                </a:solidFill>
              </a:rPr>
              <a:t>«Кто больше увидит на картинке?»</a:t>
            </a:r>
            <a:r>
              <a:rPr lang="ru-RU" sz="3300" dirty="0" smtClean="0">
                <a:solidFill>
                  <a:srgbClr val="800000"/>
                </a:solidFill>
              </a:rPr>
              <a:t>;</a:t>
            </a:r>
            <a:br>
              <a:rPr lang="ru-RU" sz="3300" dirty="0" smtClean="0">
                <a:solidFill>
                  <a:srgbClr val="800000"/>
                </a:solidFill>
              </a:rPr>
            </a:br>
            <a:r>
              <a:rPr lang="ru-RU" sz="3300" dirty="0" smtClean="0">
                <a:solidFill>
                  <a:srgbClr val="800000"/>
                </a:solidFill>
              </a:rPr>
              <a:t>–вопросы, которые устанавливают связь между содержанием </a:t>
            </a:r>
            <a:r>
              <a:rPr lang="ru-RU" sz="3300" b="1" dirty="0" smtClean="0">
                <a:solidFill>
                  <a:srgbClr val="800000"/>
                </a:solidFill>
              </a:rPr>
              <a:t>иллюстрации</a:t>
            </a:r>
            <a:r>
              <a:rPr lang="ru-RU" sz="3300" dirty="0" smtClean="0">
                <a:solidFill>
                  <a:srgbClr val="800000"/>
                </a:solidFill>
              </a:rPr>
              <a:t> и прослушанным текстом, например при анализе образа героя (</a:t>
            </a:r>
            <a:r>
              <a:rPr lang="ru-RU" sz="3300" i="1" dirty="0" smtClean="0">
                <a:solidFill>
                  <a:srgbClr val="800000"/>
                </a:solidFill>
              </a:rPr>
              <a:t>«Сказка о глупом мышонке»</a:t>
            </a:r>
            <a:r>
              <a:rPr lang="ru-RU" sz="3300" dirty="0" smtClean="0">
                <a:solidFill>
                  <a:srgbClr val="800000"/>
                </a:solidFill>
              </a:rPr>
              <a:t>, С. Михалкова) </a:t>
            </a:r>
            <a:r>
              <a:rPr lang="ru-RU" sz="3300" b="1" dirty="0" smtClean="0">
                <a:solidFill>
                  <a:srgbClr val="800000"/>
                </a:solidFill>
              </a:rPr>
              <a:t>воспитатель</a:t>
            </a:r>
            <a:r>
              <a:rPr lang="ru-RU" sz="3300" dirty="0" smtClean="0">
                <a:solidFill>
                  <a:srgbClr val="800000"/>
                </a:solidFill>
              </a:rPr>
              <a:t>, показывает </a:t>
            </a:r>
            <a:r>
              <a:rPr lang="ru-RU" sz="3300" b="1" dirty="0" smtClean="0">
                <a:solidFill>
                  <a:srgbClr val="800000"/>
                </a:solidFill>
              </a:rPr>
              <a:t>иллюстрации</a:t>
            </a:r>
            <a:r>
              <a:rPr lang="ru-RU" sz="3300" dirty="0" smtClean="0">
                <a:solidFill>
                  <a:srgbClr val="800000"/>
                </a:solidFill>
              </a:rPr>
              <a:t> и обращает внимание </a:t>
            </a:r>
            <a:r>
              <a:rPr lang="ru-RU" sz="3300" b="1" dirty="0" smtClean="0">
                <a:solidFill>
                  <a:srgbClr val="800000"/>
                </a:solidFill>
              </a:rPr>
              <a:t>детей</a:t>
            </a:r>
            <a:r>
              <a:rPr lang="ru-RU" sz="3300" dirty="0" smtClean="0">
                <a:solidFill>
                  <a:srgbClr val="800000"/>
                </a:solidFill>
              </a:rPr>
              <a:t> на передачу характерной внешности героев;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5692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800000"/>
                </a:solidFill>
              </a:rPr>
              <a:t>– вопросы, которые выявляют определенные свойства характера персонажа, его мотивы и поступки. Вопросы помогают детям делать несложные выводы;</a:t>
            </a:r>
            <a:br>
              <a:rPr lang="ru-RU" sz="3600" dirty="0" smtClean="0">
                <a:solidFill>
                  <a:srgbClr val="800000"/>
                </a:solidFill>
              </a:rPr>
            </a:br>
            <a:r>
              <a:rPr lang="ru-RU" sz="3600" dirty="0" smtClean="0">
                <a:solidFill>
                  <a:srgbClr val="800000"/>
                </a:solidFill>
              </a:rPr>
              <a:t>– оценка ребенком цветов, расположения фигур, предметов, выразительности жеста героя и др. (</a:t>
            </a:r>
            <a:r>
              <a:rPr lang="ru-RU" sz="3600" i="1" dirty="0" smtClean="0">
                <a:solidFill>
                  <a:srgbClr val="800000"/>
                </a:solidFill>
              </a:rPr>
              <a:t>«Почему нравится тебе эта картинка?»</a:t>
            </a:r>
            <a:r>
              <a:rPr lang="ru-RU" sz="3600" dirty="0" smtClean="0">
                <a:solidFill>
                  <a:srgbClr val="800000"/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05600"/>
          </a:xfrm>
        </p:spPr>
        <p:txBody>
          <a:bodyPr>
            <a:normAutofit fontScale="90000"/>
          </a:bodyPr>
          <a:lstStyle/>
          <a:p>
            <a:r>
              <a:rPr lang="ru-RU" sz="3300" dirty="0" smtClean="0">
                <a:solidFill>
                  <a:srgbClr val="800000"/>
                </a:solidFill>
              </a:rPr>
              <a:t>Существуют также ряд требований к </a:t>
            </a:r>
            <a:r>
              <a:rPr lang="ru-RU" sz="3300" b="1" dirty="0" smtClean="0">
                <a:solidFill>
                  <a:srgbClr val="800000"/>
                </a:solidFill>
              </a:rPr>
              <a:t>книжной иллюстрации</a:t>
            </a:r>
            <a:r>
              <a:rPr lang="ru-RU" sz="3300" dirty="0" smtClean="0">
                <a:solidFill>
                  <a:srgbClr val="800000"/>
                </a:solidFill>
              </a:rPr>
              <a:t>:</a:t>
            </a:r>
            <a:br>
              <a:rPr lang="ru-RU" sz="3300" dirty="0" smtClean="0">
                <a:solidFill>
                  <a:srgbClr val="800000"/>
                </a:solidFill>
              </a:rPr>
            </a:br>
            <a:r>
              <a:rPr lang="ru-RU" sz="3300" dirty="0" smtClean="0">
                <a:solidFill>
                  <a:srgbClr val="800000"/>
                </a:solidFill>
              </a:rPr>
              <a:t>– </a:t>
            </a:r>
            <a:r>
              <a:rPr lang="ru-RU" sz="3300" b="1" dirty="0" smtClean="0">
                <a:solidFill>
                  <a:srgbClr val="800000"/>
                </a:solidFill>
              </a:rPr>
              <a:t>иллюстрация</a:t>
            </a:r>
            <a:r>
              <a:rPr lang="ru-RU" sz="3300" dirty="0" smtClean="0">
                <a:solidFill>
                  <a:srgbClr val="800000"/>
                </a:solidFill>
              </a:rPr>
              <a:t> должна быть высокохудожественной;</a:t>
            </a:r>
            <a:br>
              <a:rPr lang="ru-RU" sz="3300" dirty="0" smtClean="0">
                <a:solidFill>
                  <a:srgbClr val="800000"/>
                </a:solidFill>
              </a:rPr>
            </a:br>
            <a:r>
              <a:rPr lang="ru-RU" sz="3300" dirty="0" smtClean="0">
                <a:solidFill>
                  <a:srgbClr val="800000"/>
                </a:solidFill>
              </a:rPr>
              <a:t>– содержание </a:t>
            </a:r>
            <a:r>
              <a:rPr lang="ru-RU" sz="3300" b="1" dirty="0" smtClean="0">
                <a:solidFill>
                  <a:srgbClr val="800000"/>
                </a:solidFill>
              </a:rPr>
              <a:t>иллюстрации</a:t>
            </a:r>
            <a:r>
              <a:rPr lang="ru-RU" sz="3300" dirty="0" smtClean="0">
                <a:solidFill>
                  <a:srgbClr val="800000"/>
                </a:solidFill>
              </a:rPr>
              <a:t> должно быть интересным, понятным и содержательным;</a:t>
            </a:r>
            <a:br>
              <a:rPr lang="ru-RU" sz="3300" dirty="0" smtClean="0">
                <a:solidFill>
                  <a:srgbClr val="800000"/>
                </a:solidFill>
              </a:rPr>
            </a:br>
            <a:r>
              <a:rPr lang="ru-RU" sz="3300" dirty="0" smtClean="0">
                <a:solidFill>
                  <a:srgbClr val="800000"/>
                </a:solidFill>
              </a:rPr>
              <a:t>– в </a:t>
            </a:r>
            <a:r>
              <a:rPr lang="ru-RU" sz="3300" b="1" dirty="0" smtClean="0">
                <a:solidFill>
                  <a:srgbClr val="800000"/>
                </a:solidFill>
              </a:rPr>
              <a:t>иллюстрации</a:t>
            </a:r>
            <a:r>
              <a:rPr lang="ru-RU" sz="3300" dirty="0" smtClean="0">
                <a:solidFill>
                  <a:srgbClr val="800000"/>
                </a:solidFill>
              </a:rPr>
              <a:t> не должно быть много мелких деталей, что отвлекает </a:t>
            </a:r>
            <a:r>
              <a:rPr lang="ru-RU" sz="3300" b="1" dirty="0" smtClean="0">
                <a:solidFill>
                  <a:srgbClr val="800000"/>
                </a:solidFill>
              </a:rPr>
              <a:t>детей от главного</a:t>
            </a:r>
            <a:r>
              <a:rPr lang="ru-RU" sz="3300" dirty="0" smtClean="0">
                <a:solidFill>
                  <a:srgbClr val="800000"/>
                </a:solidFill>
              </a:rPr>
              <a:t>;</a:t>
            </a:r>
            <a:br>
              <a:rPr lang="ru-RU" sz="3300" dirty="0" smtClean="0">
                <a:solidFill>
                  <a:srgbClr val="800000"/>
                </a:solidFill>
              </a:rPr>
            </a:br>
            <a:r>
              <a:rPr lang="ru-RU" sz="3300" dirty="0" smtClean="0">
                <a:solidFill>
                  <a:srgbClr val="800000"/>
                </a:solidFill>
              </a:rPr>
              <a:t>– условное, формалистическое изображение плохо </a:t>
            </a:r>
            <a:r>
              <a:rPr lang="ru-RU" sz="3300" b="1" dirty="0" smtClean="0">
                <a:solidFill>
                  <a:srgbClr val="800000"/>
                </a:solidFill>
              </a:rPr>
              <a:t>воспринимается детьми</a:t>
            </a:r>
            <a:r>
              <a:rPr lang="ru-RU" sz="3300" dirty="0" smtClean="0">
                <a:solidFill>
                  <a:srgbClr val="800000"/>
                </a:solidFill>
              </a:rPr>
              <a:t>;</a:t>
            </a:r>
            <a:br>
              <a:rPr lang="ru-RU" sz="3300" dirty="0" smtClean="0">
                <a:solidFill>
                  <a:srgbClr val="800000"/>
                </a:solidFill>
              </a:rPr>
            </a:br>
            <a:r>
              <a:rPr lang="ru-RU" sz="3300" dirty="0" smtClean="0">
                <a:solidFill>
                  <a:srgbClr val="800000"/>
                </a:solidFill>
              </a:rPr>
              <a:t>– в </a:t>
            </a:r>
            <a:r>
              <a:rPr lang="ru-RU" sz="3300" b="1" dirty="0" smtClean="0">
                <a:solidFill>
                  <a:srgbClr val="800000"/>
                </a:solidFill>
              </a:rPr>
              <a:t>иллюстрации</a:t>
            </a:r>
            <a:r>
              <a:rPr lang="ru-RU" sz="3300" dirty="0" smtClean="0">
                <a:solidFill>
                  <a:srgbClr val="800000"/>
                </a:solidFill>
              </a:rPr>
              <a:t> необходимо избегать излишней штриховки, набросочности, незаконченности.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ир\Desktop\5339910560287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3312368" cy="3168352"/>
          </a:xfrm>
          <a:prstGeom prst="rect">
            <a:avLst/>
          </a:prstGeom>
          <a:noFill/>
        </p:spPr>
      </p:pic>
      <p:pic>
        <p:nvPicPr>
          <p:cNvPr id="7171" name="Picture 3" descr="C:\Users\Мир\Desktop\e87bda517e94823c9ed2dddc3db1c9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3456384" cy="3429000"/>
          </a:xfrm>
          <a:prstGeom prst="rect">
            <a:avLst/>
          </a:prstGeom>
          <a:noFill/>
        </p:spPr>
      </p:pic>
      <p:pic>
        <p:nvPicPr>
          <p:cNvPr id="7172" name="Picture 4" descr="C:\Users\Мир\Desktop\postcard35-v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674" y="3429000"/>
            <a:ext cx="3603253" cy="3096344"/>
          </a:xfrm>
          <a:prstGeom prst="rect">
            <a:avLst/>
          </a:prstGeom>
          <a:noFill/>
        </p:spPr>
      </p:pic>
      <p:pic>
        <p:nvPicPr>
          <p:cNvPr id="7173" name="Picture 5" descr="C:\Users\Мир\Desktop\vasnecov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429000"/>
            <a:ext cx="3849489" cy="3067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Autofit/>
          </a:bodyPr>
          <a:lstStyle/>
          <a:p>
            <a:r>
              <a:rPr lang="ru-RU" sz="3000" u="sng" dirty="0" smtClean="0">
                <a:solidFill>
                  <a:srgbClr val="800000"/>
                </a:solidFill>
              </a:rPr>
              <a:t>Цель</a:t>
            </a:r>
            <a:r>
              <a:rPr lang="ru-RU" sz="3000" dirty="0" smtClean="0">
                <a:solidFill>
                  <a:srgbClr val="800000"/>
                </a:solidFill>
              </a:rPr>
              <a:t>: формировать у </a:t>
            </a:r>
            <a:r>
              <a:rPr lang="ru-RU" sz="3000" b="1" dirty="0" smtClean="0">
                <a:solidFill>
                  <a:srgbClr val="800000"/>
                </a:solidFill>
              </a:rPr>
              <a:t>детей</a:t>
            </a:r>
            <a:r>
              <a:rPr lang="ru-RU" sz="3000" dirty="0" smtClean="0">
                <a:solidFill>
                  <a:srgbClr val="800000"/>
                </a:solidFill>
              </a:rPr>
              <a:t> умения понимать содержание книги по </a:t>
            </a:r>
            <a:r>
              <a:rPr lang="ru-RU" sz="3000" b="1" dirty="0" smtClean="0">
                <a:solidFill>
                  <a:srgbClr val="800000"/>
                </a:solidFill>
              </a:rPr>
              <a:t>иллюстрации</a:t>
            </a:r>
            <a:r>
              <a:rPr lang="ru-RU" sz="3000" dirty="0" smtClean="0">
                <a:solidFill>
                  <a:srgbClr val="800000"/>
                </a:solidFill>
              </a:rPr>
              <a:t> и узнавать персонажей, выделять особенности </a:t>
            </a:r>
            <a:r>
              <a:rPr lang="ru-RU" sz="3000" b="1" dirty="0" smtClean="0">
                <a:solidFill>
                  <a:srgbClr val="800000"/>
                </a:solidFill>
              </a:rPr>
              <a:t>книжной графики</a:t>
            </a:r>
            <a:r>
              <a:rPr lang="ru-RU" sz="3000" dirty="0" smtClean="0">
                <a:solidFill>
                  <a:srgbClr val="800000"/>
                </a:solidFill>
              </a:rPr>
              <a:t>.</a:t>
            </a:r>
            <a:br>
              <a:rPr lang="ru-RU" sz="3000" dirty="0" smtClean="0">
                <a:solidFill>
                  <a:srgbClr val="800000"/>
                </a:solidFill>
              </a:rPr>
            </a:br>
            <a:r>
              <a:rPr lang="ru-RU" sz="3000" u="sng" dirty="0" smtClean="0">
                <a:solidFill>
                  <a:srgbClr val="800000"/>
                </a:solidFill>
              </a:rPr>
              <a:t>Задачи</a:t>
            </a:r>
            <a:r>
              <a:rPr lang="ru-RU" sz="3000" dirty="0" smtClean="0">
                <a:solidFill>
                  <a:srgbClr val="800000"/>
                </a:solidFill>
              </a:rPr>
              <a:t>:</a:t>
            </a:r>
            <a:br>
              <a:rPr lang="ru-RU" sz="3000" dirty="0" smtClean="0">
                <a:solidFill>
                  <a:srgbClr val="800000"/>
                </a:solidFill>
              </a:rPr>
            </a:br>
            <a:r>
              <a:rPr lang="ru-RU" sz="3000" dirty="0" smtClean="0">
                <a:solidFill>
                  <a:srgbClr val="800000"/>
                </a:solidFill>
              </a:rPr>
              <a:t>-вызвать интерес к </a:t>
            </a:r>
            <a:r>
              <a:rPr lang="ru-RU" sz="3000" b="1" dirty="0" smtClean="0">
                <a:solidFill>
                  <a:srgbClr val="800000"/>
                </a:solidFill>
              </a:rPr>
              <a:t>книжной графики у детей</a:t>
            </a:r>
            <a:r>
              <a:rPr lang="ru-RU" sz="3000" dirty="0" smtClean="0">
                <a:solidFill>
                  <a:srgbClr val="800000"/>
                </a:solidFill>
              </a:rPr>
              <a:t> дошкольного возраста;</a:t>
            </a:r>
            <a:br>
              <a:rPr lang="ru-RU" sz="3000" dirty="0" smtClean="0">
                <a:solidFill>
                  <a:srgbClr val="800000"/>
                </a:solidFill>
              </a:rPr>
            </a:br>
            <a:r>
              <a:rPr lang="ru-RU" sz="3000" dirty="0" smtClean="0">
                <a:solidFill>
                  <a:srgbClr val="800000"/>
                </a:solidFill>
              </a:rPr>
              <a:t>-развивать умение </a:t>
            </a:r>
            <a:r>
              <a:rPr lang="ru-RU" sz="3000" b="1" dirty="0" smtClean="0">
                <a:solidFill>
                  <a:srgbClr val="800000"/>
                </a:solidFill>
              </a:rPr>
              <a:t>детей создавать иллюстрации</a:t>
            </a:r>
            <a:r>
              <a:rPr lang="ru-RU" sz="3000" dirty="0" smtClean="0">
                <a:solidFill>
                  <a:srgbClr val="800000"/>
                </a:solidFill>
              </a:rPr>
              <a:t> к отдельным отрывкам художественных произведений, проявляя фантазию и творчество;</a:t>
            </a:r>
            <a:br>
              <a:rPr lang="ru-RU" sz="3000" dirty="0" smtClean="0">
                <a:solidFill>
                  <a:srgbClr val="800000"/>
                </a:solidFill>
              </a:rPr>
            </a:br>
            <a:r>
              <a:rPr lang="ru-RU" sz="3000" dirty="0" smtClean="0">
                <a:solidFill>
                  <a:srgbClr val="800000"/>
                </a:solidFill>
              </a:rPr>
              <a:t>-знакомить </a:t>
            </a:r>
            <a:r>
              <a:rPr lang="ru-RU" sz="3000" b="1" dirty="0" smtClean="0">
                <a:solidFill>
                  <a:srgbClr val="800000"/>
                </a:solidFill>
              </a:rPr>
              <a:t>детей</a:t>
            </a:r>
            <a:r>
              <a:rPr lang="ru-RU" sz="3000" dirty="0" smtClean="0">
                <a:solidFill>
                  <a:srgbClr val="800000"/>
                </a:solidFill>
              </a:rPr>
              <a:t> с творчеством классических художников-</a:t>
            </a:r>
            <a:r>
              <a:rPr lang="ru-RU" sz="3000" b="1" dirty="0" smtClean="0">
                <a:solidFill>
                  <a:srgbClr val="800000"/>
                </a:solidFill>
              </a:rPr>
              <a:t>иллюстраторов</a:t>
            </a:r>
            <a:r>
              <a:rPr lang="ru-RU" sz="3000" dirty="0" smtClean="0">
                <a:solidFill>
                  <a:srgbClr val="800000"/>
                </a:solidFill>
              </a:rPr>
              <a:t>.</a:t>
            </a:r>
            <a:endParaRPr lang="ru-RU" sz="3000" dirty="0">
              <a:solidFill>
                <a:srgbClr val="8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4" descr="лив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467544" y="548680"/>
            <a:ext cx="3744416" cy="5593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5" descr="л и в.jp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>
            <a:off x="4788024" y="548680"/>
            <a:ext cx="3888432" cy="5577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ир\Desktop\59s1-009-1240-5-V4279987_m_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416824" cy="5931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ook24.ua/upload/iblock/c0b/c0b079d3c39e89850bca3fb4bc6a73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-928718"/>
            <a:ext cx="4429156" cy="8439151"/>
          </a:xfrm>
          <a:prstGeom prst="rect">
            <a:avLst/>
          </a:prstGeom>
          <a:noFill/>
        </p:spPr>
      </p:pic>
      <p:pic>
        <p:nvPicPr>
          <p:cNvPr id="1028" name="Picture 4" descr="https://i4.otzovik.com/2011/04/11/67705/img/41122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3696917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13009" y="1101647"/>
            <a:ext cx="5894387" cy="34559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60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60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000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Lena\Desktop\Новая папка\сказки\64200999_1284869711_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528392" cy="480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86000"/>
            <a:ext cx="9107003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860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0324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1602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Восприятие книжной иллюстрации</a:t>
            </a:r>
            <a:r>
              <a:rPr lang="ru-RU" sz="3200" dirty="0" smtClean="0">
                <a:solidFill>
                  <a:srgbClr val="800000"/>
                </a:solidFill>
              </a:rPr>
              <a:t> в каждом возрастном периоде разное. У </a:t>
            </a:r>
            <a:r>
              <a:rPr lang="ru-RU" sz="3200" b="1" dirty="0" smtClean="0">
                <a:solidFill>
                  <a:srgbClr val="800000"/>
                </a:solidFill>
              </a:rPr>
              <a:t>детей</a:t>
            </a:r>
            <a:r>
              <a:rPr lang="ru-RU" sz="3200" dirty="0" smtClean="0">
                <a:solidFill>
                  <a:srgbClr val="800000"/>
                </a:solidFill>
              </a:rPr>
              <a:t> младшего дошкольного возраста знакомство с книгой можно начать с помощью </a:t>
            </a:r>
            <a:r>
              <a:rPr lang="ru-RU" sz="3200" i="1" dirty="0" smtClean="0">
                <a:solidFill>
                  <a:srgbClr val="800000"/>
                </a:solidFill>
              </a:rPr>
              <a:t>«</a:t>
            </a:r>
            <a:r>
              <a:rPr lang="ru-RU" sz="3200" b="1" i="1" dirty="0" smtClean="0">
                <a:solidFill>
                  <a:srgbClr val="800000"/>
                </a:solidFill>
              </a:rPr>
              <a:t>книжки с сюрпризом</a:t>
            </a:r>
            <a:r>
              <a:rPr lang="ru-RU" sz="3200" i="1" dirty="0" smtClean="0">
                <a:solidFill>
                  <a:srgbClr val="800000"/>
                </a:solidFill>
              </a:rPr>
              <a:t>»</a:t>
            </a:r>
            <a:r>
              <a:rPr lang="ru-RU" sz="3200" dirty="0" smtClean="0">
                <a:solidFill>
                  <a:srgbClr val="800000"/>
                </a:solidFill>
              </a:rPr>
              <a:t>.</a:t>
            </a:r>
            <a:endParaRPr lang="ru-RU" sz="3200" dirty="0">
              <a:solidFill>
                <a:srgbClr val="800000"/>
              </a:solidFill>
            </a:endParaRPr>
          </a:p>
        </p:txBody>
      </p:sp>
      <p:pic>
        <p:nvPicPr>
          <p:cNvPr id="2050" name="Picture 2" descr="C:\Users\Мир\Desktop\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3024336" cy="2664296"/>
          </a:xfrm>
          <a:prstGeom prst="rect">
            <a:avLst/>
          </a:prstGeom>
          <a:noFill/>
        </p:spPr>
      </p:pic>
      <p:pic>
        <p:nvPicPr>
          <p:cNvPr id="2051" name="Picture 3" descr="C:\Users\Мир\Desktop\scrn_big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645024"/>
            <a:ext cx="2952328" cy="2880320"/>
          </a:xfrm>
          <a:prstGeom prst="rect">
            <a:avLst/>
          </a:prstGeom>
          <a:noFill/>
        </p:spPr>
      </p:pic>
      <p:pic>
        <p:nvPicPr>
          <p:cNvPr id="2052" name="Picture 4" descr="C:\Users\Мир\Desktop\ph_20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492896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009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800000"/>
                </a:solidFill>
              </a:rPr>
              <a:t>Эта книга имеет твердую обложку, где при раскрытии ребенка ждет элемент </a:t>
            </a:r>
            <a:r>
              <a:rPr lang="ru-RU" sz="2800" u="sng" dirty="0" smtClean="0">
                <a:solidFill>
                  <a:srgbClr val="800000"/>
                </a:solidFill>
              </a:rPr>
              <a:t>неожиданности</a:t>
            </a:r>
            <a:r>
              <a:rPr lang="ru-RU" sz="2800" dirty="0" smtClean="0">
                <a:solidFill>
                  <a:srgbClr val="800000"/>
                </a:solidFill>
              </a:rPr>
              <a:t>: объемные цветы, игрушки и др. При рассматривании книги, важно проговаривать, имитировать звуки животного, изображенного на </a:t>
            </a:r>
            <a:r>
              <a:rPr lang="ru-RU" sz="2800" b="1" dirty="0" smtClean="0">
                <a:solidFill>
                  <a:srgbClr val="800000"/>
                </a:solidFill>
              </a:rPr>
              <a:t>иллюстрации</a:t>
            </a:r>
            <a:r>
              <a:rPr lang="ru-RU" sz="2800" dirty="0" smtClean="0">
                <a:solidFill>
                  <a:srgbClr val="800000"/>
                </a:solidFill>
              </a:rPr>
              <a:t> так у ребенка возникает еще больше интерес к книге. Хорошо также использовать </a:t>
            </a:r>
            <a:r>
              <a:rPr lang="ru-RU" sz="2800" b="1" dirty="0" smtClean="0">
                <a:solidFill>
                  <a:srgbClr val="800000"/>
                </a:solidFill>
              </a:rPr>
              <a:t>книжки- раскладушки</a:t>
            </a:r>
            <a:r>
              <a:rPr lang="ru-RU" sz="2800" dirty="0" smtClean="0">
                <a:solidFill>
                  <a:srgbClr val="800000"/>
                </a:solidFill>
              </a:rPr>
              <a:t>, </a:t>
            </a:r>
            <a:r>
              <a:rPr lang="ru-RU" sz="2800" b="1" dirty="0" smtClean="0">
                <a:solidFill>
                  <a:srgbClr val="800000"/>
                </a:solidFill>
              </a:rPr>
              <a:t>книжки - ширмы</a:t>
            </a:r>
            <a:r>
              <a:rPr lang="ru-RU" sz="2800" dirty="0" smtClean="0">
                <a:solidFill>
                  <a:srgbClr val="800000"/>
                </a:solidFill>
              </a:rPr>
              <a:t>. Их особенность заключается в том, что у них большая </a:t>
            </a:r>
            <a:r>
              <a:rPr lang="ru-RU" sz="2800" b="1" dirty="0" smtClean="0">
                <a:solidFill>
                  <a:srgbClr val="800000"/>
                </a:solidFill>
              </a:rPr>
              <a:t>иллюстрация и мало текста</a:t>
            </a:r>
            <a:r>
              <a:rPr lang="ru-RU" sz="2800" dirty="0" smtClean="0">
                <a:solidFill>
                  <a:srgbClr val="800000"/>
                </a:solidFill>
              </a:rPr>
              <a:t>, таким образом, ребенок младшего дошкольного возраста начинает проявлять заинтерисованность, у него развивается воображение, ребенок использует моторику рук, начинает играть с ней.</a:t>
            </a:r>
            <a:endParaRPr lang="ru-RU" sz="28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В среднем дошкольном возрасте дети, с помощью взрослых, обращают внимание на образы героев, на выразительные средства языка, благодаря которым художник создавал образы героев. Здесь родители и педагог постепенно подводят ребенка к пониманию того, что в книге картинка взаимосвязана с текстом. Ребенок переосмысливает произведение, начинает переживать за главного героя, вникает в суть произведения. Происходят некоторые изменения в понимании и осмыслении текста, что тесно связано с расширение личного опыта ребенка.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45719"/>
            <a:ext cx="807524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616624"/>
          </a:xfrm>
        </p:spPr>
        <p:txBody>
          <a:bodyPr>
            <a:noAutofit/>
          </a:bodyPr>
          <a:lstStyle/>
          <a:p>
            <a:r>
              <a:rPr lang="ru-RU" sz="3300" b="1" dirty="0" smtClean="0">
                <a:solidFill>
                  <a:srgbClr val="800000"/>
                </a:solidFill>
              </a:rPr>
              <a:t>В старшем дошкольном возрасте продолжается процесс ознакомления с книжной иллюстрацией и книгой, но уже в более широком понимании. Иллюстрация усложняется вслед за текстом, в иллюстрации включается сложное композиционное решение – необычные ракурсы, более детальное изображение предметов. Детям все более характерно устойчивый интерес к иллюстрации, они сами любят полистать книги и поразмышлять над рисунками</a:t>
            </a:r>
            <a:r>
              <a:rPr lang="ru-RU" sz="3300" dirty="0" smtClean="0">
                <a:solidFill>
                  <a:srgbClr val="800000"/>
                </a:solidFill>
              </a:rPr>
              <a:t>. </a:t>
            </a:r>
            <a:endParaRPr lang="ru-RU" sz="33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104456"/>
          </a:xfrm>
        </p:spPr>
        <p:txBody>
          <a:bodyPr>
            <a:normAutofit/>
          </a:bodyPr>
          <a:lstStyle/>
          <a:p>
            <a:r>
              <a:rPr lang="ru-RU" sz="3300" b="1" dirty="0" smtClean="0">
                <a:solidFill>
                  <a:srgbClr val="800000"/>
                </a:solidFill>
              </a:rPr>
              <a:t>Отечественная школа иллюстрации детской книги имеет богатые традиции. Детей важно знакомить с классическими художниками-иллюстраторами: Е. Рачев, В. Сутеев, В. Васнецов, Е. Чарушин, И. Билибин и др. </a:t>
            </a:r>
            <a:endParaRPr lang="ru-RU" sz="33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Мир\Desktop\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326263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ир\Desktop\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082731" cy="614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348</TotalTime>
  <Words>121</Words>
  <Application>Microsoft Office PowerPoint</Application>
  <PresentationFormat>Экран (4:3)</PresentationFormat>
  <Paragraphs>17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Ознакомление дошкольников с книжной графикой</vt:lpstr>
      <vt:lpstr> </vt:lpstr>
      <vt:lpstr>Восприятие книжной иллюстрации в каждом возрастном периоде разное. У детей младшего дошкольного возраста знакомство с книгой можно начать с помощью «книжки с сюрпризом».</vt:lpstr>
      <vt:lpstr>Эта книга имеет твердую обложку, где при раскрытии ребенка ждет элемент неожиданности: объемные цветы, игрушки и др. При рассматривании книги, важно проговаривать, имитировать звуки животного, изображенного на иллюстрации так у ребенка возникает еще больше интерес к книге. Хорошо также использовать книжки- раскладушки, книжки - ширмы. Их особенность заключается в том, что у них большая иллюстрация и мало текста, таким образом, ребенок младшего дошкольного возраста начинает проявлять заинтерисованность, у него развивается воображение, ребенок использует моторику рук, начинает играть с ней.</vt:lpstr>
      <vt:lpstr>Слайд 5</vt:lpstr>
      <vt:lpstr>В старшем дошкольном возрасте продолжается процесс ознакомления с книжной иллюстрацией и книгой, но уже в более широком понимании. Иллюстрация усложняется вслед за текстом, в иллюстрации включается сложное композиционное решение – необычные ракурсы, более детальное изображение предметов. Детям все более характерно устойчивый интерес к иллюстрации, они сами любят полистать книги и поразмышлять над рисунками. </vt:lpstr>
      <vt:lpstr>Отечественная школа иллюстрации детской книги имеет богатые традиции. Детей важно знакомить с классическими художниками-иллюстраторами: Е. Рачев, В. Сутеев, В. Васнецов, Е. Чарушин, И. Билибин и др. </vt:lpstr>
      <vt:lpstr>Слайд 8</vt:lpstr>
      <vt:lpstr>Слайд 9</vt:lpstr>
      <vt:lpstr>Слайд 10</vt:lpstr>
      <vt:lpstr>Слайд 11</vt:lpstr>
      <vt:lpstr>Слайд 12</vt:lpstr>
      <vt:lpstr>Слайд 13</vt:lpstr>
      <vt:lpstr>Следовательно, иллюстрация не просто добавление к тексту, она формирует эстетический вкус ребенка, учит ассоциативному мышлению, восприятию образа цвета, пропорций фактуры.</vt:lpstr>
      <vt:lpstr>При ознакомлении с книжной иллюстрацией используют такие методы и приемы: – узнавание ребенком - дошкольником героев произведения, вещей, различных предметов («Узнай, кто это?»); – соотнесение отдельных, выбранных воспитателем, фраз текста с картинками («Найди картинку к следующим словам…»); – сравнение иллюстраций разных художников к одному и тому же произведению; – </vt:lpstr>
      <vt:lpstr>– сравнение картинок: на одной мышка стоит возле «теремка», а на другой поет (покажи на картинке, где мышка поет и др.); – игра-соревнование - «Кто больше увидит на картинке?»; –вопросы, которые устанавливают связь между содержанием иллюстрации и прослушанным текстом, например при анализе образа героя («Сказка о глупом мышонке», С. Михалкова) воспитатель, показывает иллюстрации и обращает внимание детей на передачу характерной внешности героев; </vt:lpstr>
      <vt:lpstr>– вопросы, которые выявляют определенные свойства характера персонажа, его мотивы и поступки. Вопросы помогают детям делать несложные выводы; – оценка ребенком цветов, расположения фигур, предметов, выразительности жеста героя и др. («Почему нравится тебе эта картинка?») </vt:lpstr>
      <vt:lpstr>Существуют также ряд требований к книжной иллюстрации: – иллюстрация должна быть высокохудожественной; – содержание иллюстрации должно быть интересным, понятным и содержательным; – в иллюстрации не должно быть много мелких деталей, что отвлекает детей от главного; – условное, формалистическое изображение плохо воспринимается детьми; – в иллюстрации необходимо избегать излишней штриховки, набросочности, незаконченности. </vt:lpstr>
      <vt:lpstr>Слайд 19</vt:lpstr>
      <vt:lpstr>Слайд 20</vt:lpstr>
      <vt:lpstr>Слайд 21</vt:lpstr>
      <vt:lpstr>Слайд 22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Ознакомление дошкольников с книжной графикой</dc:title>
  <dc:creator>Мир</dc:creator>
  <cp:lastModifiedBy>User</cp:lastModifiedBy>
  <cp:revision>12</cp:revision>
  <dcterms:created xsi:type="dcterms:W3CDTF">2020-01-27T06:43:35Z</dcterms:created>
  <dcterms:modified xsi:type="dcterms:W3CDTF">2020-03-12T12:24:53Z</dcterms:modified>
</cp:coreProperties>
</file>