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69" r:id="rId3"/>
    <p:sldId id="270" r:id="rId4"/>
    <p:sldId id="272" r:id="rId5"/>
    <p:sldId id="273" r:id="rId6"/>
    <p:sldId id="274" r:id="rId7"/>
    <p:sldId id="275" r:id="rId8"/>
    <p:sldId id="276" r:id="rId9"/>
    <p:sldId id="277" r:id="rId10"/>
    <p:sldId id="283" r:id="rId11"/>
    <p:sldId id="284" r:id="rId12"/>
    <p:sldId id="285" r:id="rId13"/>
    <p:sldId id="286" r:id="rId14"/>
    <p:sldId id="268" r:id="rId15"/>
    <p:sldId id="262" r:id="rId16"/>
    <p:sldId id="287"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401" autoAdjust="0"/>
  </p:normalViewPr>
  <p:slideViewPr>
    <p:cSldViewPr>
      <p:cViewPr varScale="1">
        <p:scale>
          <a:sx n="65" d="100"/>
          <a:sy n="65" d="100"/>
        </p:scale>
        <p:origin x="-87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9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47DE54D-F09E-4AD9-9FCD-D7E2A73583E8}" type="datetimeFigureOut">
              <a:rPr lang="ru-RU"/>
              <a:pPr>
                <a:defRPr/>
              </a:pPr>
              <a:t>06.08.2020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965949D-13CF-4A5A-A5E6-CA74DDE8D287}" type="slidenum">
              <a:rPr lang="ru-RU"/>
              <a:pPr>
                <a:defRPr/>
              </a:pPr>
              <a:t>‹#›</a:t>
            </a:fld>
            <a:endParaRPr lang="ru-RU"/>
          </a:p>
        </p:txBody>
      </p:sp>
    </p:spTree>
    <p:extLst>
      <p:ext uri="{BB962C8B-B14F-4D97-AF65-F5344CB8AC3E}">
        <p14:creationId xmlns:p14="http://schemas.microsoft.com/office/powerpoint/2010/main" xmlns="" val="3714352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FFC2AD2-BB6B-4838-9149-7235147CE528}" type="datetimeFigureOut">
              <a:rPr lang="ru-RU"/>
              <a:pPr>
                <a:defRPr/>
              </a:pPr>
              <a:t>06.08.2020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A4FD0F5-7D51-4CB6-9026-92447A97886D}" type="slidenum">
              <a:rPr lang="ru-RU"/>
              <a:pPr>
                <a:defRPr/>
              </a:pPr>
              <a:t>‹#›</a:t>
            </a:fld>
            <a:endParaRPr lang="ru-RU"/>
          </a:p>
        </p:txBody>
      </p:sp>
    </p:spTree>
    <p:extLst>
      <p:ext uri="{BB962C8B-B14F-4D97-AF65-F5344CB8AC3E}">
        <p14:creationId xmlns:p14="http://schemas.microsoft.com/office/powerpoint/2010/main" xmlns="" val="24561778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Равнобедренный треугольник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540544" y="776288"/>
            <a:ext cx="8062912" cy="1470025"/>
          </a:xfrm>
        </p:spPr>
        <p:txBody>
          <a:bodyPr anchor="b"/>
          <a:lstStyle>
            <a:lvl1pPr algn="r">
              <a:defRPr sz="4400"/>
            </a:lvl1pPr>
          </a:lstStyle>
          <a:p>
            <a:r>
              <a:rPr lang="ru-RU" smtClean="0"/>
              <a:t>Образец заголовка</a:t>
            </a:r>
            <a:endParaRPr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27"/>
          <p:cNvSpPr>
            <a:spLocks noGrp="1"/>
          </p:cNvSpPr>
          <p:nvPr>
            <p:ph type="dt" sz="half" idx="10"/>
          </p:nvPr>
        </p:nvSpPr>
        <p:spPr>
          <a:xfrm>
            <a:off x="1371600" y="6011863"/>
            <a:ext cx="5791200" cy="365125"/>
          </a:xfrm>
        </p:spPr>
        <p:txBody>
          <a:bodyPr tIns="0" bIns="0" anchor="t"/>
          <a:lstStyle>
            <a:lvl1pPr algn="r">
              <a:defRPr sz="1000"/>
            </a:lvl1pPr>
          </a:lstStyle>
          <a:p>
            <a:pPr>
              <a:defRPr/>
            </a:pPr>
            <a:fld id="{4202B54E-812F-494F-9BB3-FEF56253931E}" type="datetimeFigureOut">
              <a:rPr lang="en-US"/>
              <a:pPr>
                <a:defRPr/>
              </a:pPr>
              <a:t>8/6/2020</a:t>
            </a:fld>
            <a:endParaRPr lang="en-US" dirty="0"/>
          </a:p>
        </p:txBody>
      </p:sp>
      <p:sp>
        <p:nvSpPr>
          <p:cNvPr id="6" name="Нижний колонтитул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7" name="Номер слайда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A72A376E-9ECD-430D-8388-EA33A538F62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68D0E90E-0377-463D-9358-F65C221714DC}" type="datetimeFigureOut">
              <a:rPr lang="en-US"/>
              <a:pPr>
                <a:defRPr/>
              </a:pPr>
              <a:t>8/6/2020</a:t>
            </a:fld>
            <a:endParaRPr lang="en-US" dirty="0"/>
          </a:p>
        </p:txBody>
      </p:sp>
      <p:sp>
        <p:nvSpPr>
          <p:cNvPr id="5" name="Нижний колонтитул 2"/>
          <p:cNvSpPr>
            <a:spLocks noGrp="1"/>
          </p:cNvSpPr>
          <p:nvPr>
            <p:ph type="ftr" sz="quarter" idx="11"/>
          </p:nvPr>
        </p:nvSpPr>
        <p:spPr/>
        <p:txBody>
          <a:bodyPr/>
          <a:lstStyle>
            <a:lvl1pPr>
              <a:defRPr/>
            </a:lvl1pPr>
          </a:lstStyle>
          <a:p>
            <a:pPr>
              <a:defRPr/>
            </a:pPr>
            <a:endParaRPr lang="en-US"/>
          </a:p>
        </p:txBody>
      </p:sp>
      <p:sp>
        <p:nvSpPr>
          <p:cNvPr id="6" name="Номер слайда 22"/>
          <p:cNvSpPr>
            <a:spLocks noGrp="1"/>
          </p:cNvSpPr>
          <p:nvPr>
            <p:ph type="sldNum" sz="quarter" idx="12"/>
          </p:nvPr>
        </p:nvSpPr>
        <p:spPr/>
        <p:txBody>
          <a:bodyPr/>
          <a:lstStyle>
            <a:lvl1pPr>
              <a:defRPr/>
            </a:lvl1pPr>
          </a:lstStyle>
          <a:p>
            <a:pPr>
              <a:defRPr/>
            </a:pPr>
            <a:fld id="{0B44074E-F1BA-4C20-94E9-DCB9CB37BA5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AD56CDE-3500-45CE-AAF6-177FCAD3B572}" type="datetimeFigureOut">
              <a:rPr lang="en-US"/>
              <a:pPr>
                <a:defRPr/>
              </a:pPr>
              <a:t>8/6/2020</a:t>
            </a:fld>
            <a:endParaRPr lang="en-US" dirty="0"/>
          </a:p>
        </p:txBody>
      </p:sp>
      <p:sp>
        <p:nvSpPr>
          <p:cNvPr id="5" name="Нижний колонтитул 2"/>
          <p:cNvSpPr>
            <a:spLocks noGrp="1"/>
          </p:cNvSpPr>
          <p:nvPr>
            <p:ph type="ftr" sz="quarter" idx="11"/>
          </p:nvPr>
        </p:nvSpPr>
        <p:spPr/>
        <p:txBody>
          <a:bodyPr/>
          <a:lstStyle>
            <a:lvl1pPr>
              <a:defRPr/>
            </a:lvl1pPr>
          </a:lstStyle>
          <a:p>
            <a:pPr>
              <a:defRPr/>
            </a:pPr>
            <a:endParaRPr lang="en-US"/>
          </a:p>
        </p:txBody>
      </p:sp>
      <p:sp>
        <p:nvSpPr>
          <p:cNvPr id="6" name="Номер слайда 22"/>
          <p:cNvSpPr>
            <a:spLocks noGrp="1"/>
          </p:cNvSpPr>
          <p:nvPr>
            <p:ph type="sldNum" sz="quarter" idx="12"/>
          </p:nvPr>
        </p:nvSpPr>
        <p:spPr/>
        <p:txBody>
          <a:bodyPr/>
          <a:lstStyle>
            <a:lvl1pPr>
              <a:defRPr/>
            </a:lvl1pPr>
          </a:lstStyle>
          <a:p>
            <a:pPr>
              <a:defRPr/>
            </a:pPr>
            <a:fld id="{D55E55F0-12FF-43AF-8D47-8F2EAD82952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lang="ru-RU" smtClean="0"/>
              <a:t>Образец заголовка</a:t>
            </a:r>
            <a:endParaRPr lang="en-US"/>
          </a:p>
        </p:txBody>
      </p:sp>
      <p:sp>
        <p:nvSpPr>
          <p:cNvPr id="3" name="Содержимое 2"/>
          <p:cNvSpPr>
            <a:spLocks noGrp="1"/>
          </p:cNvSpPr>
          <p:nvPr>
            <p:ph idx="1"/>
          </p:nvPr>
        </p:nvSpPr>
        <p:spPr>
          <a:xfrm>
            <a:off x="457200" y="1882808"/>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791075" y="6480175"/>
            <a:ext cx="2133600" cy="301625"/>
          </a:xfrm>
        </p:spPr>
        <p:txBody>
          <a:bodyPr/>
          <a:lstStyle>
            <a:lvl1pPr>
              <a:defRPr/>
            </a:lvl1pPr>
          </a:lstStyle>
          <a:p>
            <a:pPr>
              <a:defRPr/>
            </a:pPr>
            <a:fld id="{6514E633-BD6B-4BF2-A2C7-392114528976}" type="datetimeFigureOut">
              <a:rPr lang="en-US"/>
              <a:pPr>
                <a:defRPr/>
              </a:pPr>
              <a:t>8/6/2020</a:t>
            </a:fld>
            <a:endParaRPr lang="en-US" dirty="0"/>
          </a:p>
        </p:txBody>
      </p:sp>
      <p:sp>
        <p:nvSpPr>
          <p:cNvPr id="5" name="Нижний колонтитул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5DBC9AAB-88E3-4266-B59F-8CD3BC23926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ый треугольник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Равнобедренный треугольник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Прямая соединительная линия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Прямая соединительная линия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lstStyle>
            <a:lvl1pPr marL="0" algn="l">
              <a:buNone/>
              <a:defRPr sz="3600" b="1"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Дата 3"/>
          <p:cNvSpPr>
            <a:spLocks noGrp="1"/>
          </p:cNvSpPr>
          <p:nvPr>
            <p:ph type="dt" sz="half" idx="10"/>
          </p:nvPr>
        </p:nvSpPr>
        <p:spPr>
          <a:xfrm>
            <a:off x="6956425" y="6477000"/>
            <a:ext cx="2133600" cy="304800"/>
          </a:xfrm>
        </p:spPr>
        <p:txBody>
          <a:bodyPr/>
          <a:lstStyle>
            <a:lvl1pPr>
              <a:defRPr/>
            </a:lvl1pPr>
          </a:lstStyle>
          <a:p>
            <a:pPr>
              <a:defRPr/>
            </a:pPr>
            <a:fld id="{2D06E0C7-BE2D-4EA9-B6AC-1EBDF741E724}" type="datetimeFigureOut">
              <a:rPr lang="en-US"/>
              <a:pPr>
                <a:defRPr/>
              </a:pPr>
              <a:t>8/6/2020</a:t>
            </a:fld>
            <a:endParaRPr lang="en-US" dirty="0"/>
          </a:p>
        </p:txBody>
      </p:sp>
      <p:sp>
        <p:nvSpPr>
          <p:cNvPr id="9" name="Нижний колонтитул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Номер слайда 5"/>
          <p:cNvSpPr>
            <a:spLocks noGrp="1"/>
          </p:cNvSpPr>
          <p:nvPr>
            <p:ph type="sldNum" sz="quarter" idx="12"/>
          </p:nvPr>
        </p:nvSpPr>
        <p:spPr>
          <a:xfrm>
            <a:off x="8450263" y="809625"/>
            <a:ext cx="503237" cy="300038"/>
          </a:xfrm>
        </p:spPr>
        <p:txBody>
          <a:bodyPr/>
          <a:lstStyle>
            <a:lvl1pPr>
              <a:defRPr/>
            </a:lvl1pPr>
          </a:lstStyle>
          <a:p>
            <a:pPr>
              <a:defRPr/>
            </a:pPr>
            <a:fld id="{B6C156A2-A52D-4B26-8660-26B7470E701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lang="ru-RU" smtClean="0"/>
              <a:t>Образец заголовка</a:t>
            </a:r>
            <a:endParaRPr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A5188CB-2D6D-4D28-9B9C-390D96FB129D}" type="datetimeFigureOut">
              <a:rPr lang="en-US"/>
              <a:pPr>
                <a:defRPr/>
              </a:pPr>
              <a:t>8/6/2020</a:t>
            </a:fld>
            <a:endParaRPr lang="en-US" dirty="0"/>
          </a:p>
        </p:txBody>
      </p:sp>
      <p:sp>
        <p:nvSpPr>
          <p:cNvPr id="6" name="Нижний колонтитул 2"/>
          <p:cNvSpPr>
            <a:spLocks noGrp="1"/>
          </p:cNvSpPr>
          <p:nvPr>
            <p:ph type="ftr" sz="quarter" idx="11"/>
          </p:nvPr>
        </p:nvSpPr>
        <p:spPr/>
        <p:txBody>
          <a:bodyPr/>
          <a:lstStyle>
            <a:lvl1pPr>
              <a:defRPr/>
            </a:lvl1pPr>
          </a:lstStyle>
          <a:p>
            <a:pPr>
              <a:defRPr/>
            </a:pPr>
            <a:endParaRPr lang="en-US"/>
          </a:p>
        </p:txBody>
      </p:sp>
      <p:sp>
        <p:nvSpPr>
          <p:cNvPr id="7" name="Номер слайда 22"/>
          <p:cNvSpPr>
            <a:spLocks noGrp="1"/>
          </p:cNvSpPr>
          <p:nvPr>
            <p:ph type="sldNum" sz="quarter" idx="12"/>
          </p:nvPr>
        </p:nvSpPr>
        <p:spPr/>
        <p:txBody>
          <a:bodyPr/>
          <a:lstStyle>
            <a:lvl1pPr>
              <a:defRPr/>
            </a:lvl1pPr>
          </a:lstStyle>
          <a:p>
            <a:pPr>
              <a:defRPr/>
            </a:pPr>
            <a:fld id="{C6447DAE-A694-4A5E-88DD-3D2305BBBCE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ru-RU" smtClean="0"/>
              <a:t>Образец заголовка</a:t>
            </a:r>
            <a:endParaRPr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a:xfrm>
            <a:off x="4791075" y="6481763"/>
            <a:ext cx="2130425" cy="301625"/>
          </a:xfrm>
        </p:spPr>
        <p:txBody>
          <a:bodyPr/>
          <a:lstStyle>
            <a:lvl1pPr>
              <a:defRPr/>
            </a:lvl1pPr>
          </a:lstStyle>
          <a:p>
            <a:pPr>
              <a:defRPr/>
            </a:pPr>
            <a:fld id="{5C1F0F3C-CDA3-4259-8B99-CA51D1A5E489}" type="datetimeFigureOut">
              <a:rPr lang="en-US"/>
              <a:pPr>
                <a:defRPr/>
              </a:pPr>
              <a:t>8/6/2020</a:t>
            </a:fld>
            <a:endParaRPr lang="en-US" dirty="0"/>
          </a:p>
        </p:txBody>
      </p:sp>
      <p:sp>
        <p:nvSpPr>
          <p:cNvPr id="8" name="Нижний колонтитул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Номер слайда 8"/>
          <p:cNvSpPr>
            <a:spLocks noGrp="1"/>
          </p:cNvSpPr>
          <p:nvPr>
            <p:ph type="sldNum" sz="quarter" idx="12"/>
          </p:nvPr>
        </p:nvSpPr>
        <p:spPr>
          <a:xfrm>
            <a:off x="7589838" y="6483350"/>
            <a:ext cx="503237" cy="301625"/>
          </a:xfrm>
        </p:spPr>
        <p:txBody>
          <a:bodyPr/>
          <a:lstStyle>
            <a:lvl1pPr algn="ctr">
              <a:defRPr/>
            </a:lvl1pPr>
          </a:lstStyle>
          <a:p>
            <a:pPr>
              <a:defRPr/>
            </a:pPr>
            <a:fld id="{421FC167-8E44-47A1-92B8-451E9C52492E}"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34110F38-793F-4452-A70D-3E224FB3E26C}" type="datetimeFigureOut">
              <a:rPr lang="en-US"/>
              <a:pPr>
                <a:defRPr/>
              </a:pPr>
              <a:t>8/6/2020</a:t>
            </a:fld>
            <a:endParaRPr lang="en-US" dirty="0"/>
          </a:p>
        </p:txBody>
      </p:sp>
      <p:sp>
        <p:nvSpPr>
          <p:cNvPr id="4" name="Нижний колонтитул 2"/>
          <p:cNvSpPr>
            <a:spLocks noGrp="1"/>
          </p:cNvSpPr>
          <p:nvPr>
            <p:ph type="ftr" sz="quarter" idx="11"/>
          </p:nvPr>
        </p:nvSpPr>
        <p:spPr/>
        <p:txBody>
          <a:bodyPr/>
          <a:lstStyle>
            <a:lvl1pPr>
              <a:defRPr/>
            </a:lvl1pPr>
          </a:lstStyle>
          <a:p>
            <a:pPr>
              <a:defRPr/>
            </a:pPr>
            <a:endParaRPr lang="en-US"/>
          </a:p>
        </p:txBody>
      </p:sp>
      <p:sp>
        <p:nvSpPr>
          <p:cNvPr id="5" name="Номер слайда 22"/>
          <p:cNvSpPr>
            <a:spLocks noGrp="1"/>
          </p:cNvSpPr>
          <p:nvPr>
            <p:ph type="sldNum" sz="quarter" idx="12"/>
          </p:nvPr>
        </p:nvSpPr>
        <p:spPr/>
        <p:txBody>
          <a:bodyPr/>
          <a:lstStyle>
            <a:lvl1pPr>
              <a:defRPr/>
            </a:lvl1pPr>
          </a:lstStyle>
          <a:p>
            <a:pPr>
              <a:defRPr/>
            </a:pPr>
            <a:fld id="{1596D6FE-7B9D-4906-AD9A-D1D8559C8A9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B3FC0C34-56E2-4362-9695-87539ACFE3D6}" type="datetimeFigureOut">
              <a:rPr lang="en-US"/>
              <a:pPr>
                <a:defRPr/>
              </a:pPr>
              <a:t>8/6/2020</a:t>
            </a:fld>
            <a:endParaRPr lang="en-US" dirty="0"/>
          </a:p>
        </p:txBody>
      </p:sp>
      <p:sp>
        <p:nvSpPr>
          <p:cNvPr id="3" name="Нижний колонтитул 2"/>
          <p:cNvSpPr>
            <a:spLocks noGrp="1"/>
          </p:cNvSpPr>
          <p:nvPr>
            <p:ph type="ftr" sz="quarter" idx="11"/>
          </p:nvPr>
        </p:nvSpPr>
        <p:spPr/>
        <p:txBody>
          <a:bodyPr/>
          <a:lstStyle>
            <a:lvl1pPr>
              <a:defRPr/>
            </a:lvl1pPr>
          </a:lstStyle>
          <a:p>
            <a:pPr>
              <a:defRPr/>
            </a:pPr>
            <a:endParaRPr lang="en-US"/>
          </a:p>
        </p:txBody>
      </p:sp>
      <p:sp>
        <p:nvSpPr>
          <p:cNvPr id="4" name="Номер слайда 22"/>
          <p:cNvSpPr>
            <a:spLocks noGrp="1"/>
          </p:cNvSpPr>
          <p:nvPr>
            <p:ph type="sldNum" sz="quarter" idx="12"/>
          </p:nvPr>
        </p:nvSpPr>
        <p:spPr/>
        <p:txBody>
          <a:bodyPr/>
          <a:lstStyle>
            <a:lvl1pPr>
              <a:defRPr/>
            </a:lvl1pPr>
          </a:lstStyle>
          <a:p>
            <a:pPr>
              <a:defRPr/>
            </a:pPr>
            <a:fld id="{85775932-1DF9-4F54-A6AB-7548ACE4683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ru-RU" smtClean="0"/>
              <a:t>Образец заголовка</a:t>
            </a:r>
            <a:endParaRPr lang="en-US"/>
          </a:p>
        </p:txBody>
      </p:sp>
      <p:sp>
        <p:nvSpPr>
          <p:cNvPr id="3" name="Текст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a:xfrm>
            <a:off x="6278563" y="6556375"/>
            <a:ext cx="2133600" cy="301625"/>
          </a:xfrm>
        </p:spPr>
        <p:txBody>
          <a:bodyPr/>
          <a:lstStyle>
            <a:lvl1pPr>
              <a:defRPr sz="900"/>
            </a:lvl1pPr>
          </a:lstStyle>
          <a:p>
            <a:pPr>
              <a:defRPr/>
            </a:pPr>
            <a:fld id="{C6CC45CE-7735-4782-9581-C28E8C4FBF5F}" type="datetimeFigureOut">
              <a:rPr lang="en-US"/>
              <a:pPr>
                <a:defRPr/>
              </a:pPr>
              <a:t>8/6/2020</a:t>
            </a:fld>
            <a:endParaRPr lang="en-US" dirty="0"/>
          </a:p>
        </p:txBody>
      </p:sp>
      <p:sp>
        <p:nvSpPr>
          <p:cNvPr id="6" name="Нижний колонтитул 5"/>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Номер слайда 6"/>
          <p:cNvSpPr>
            <a:spLocks noGrp="1"/>
          </p:cNvSpPr>
          <p:nvPr>
            <p:ph type="sldNum" sz="quarter" idx="12"/>
          </p:nvPr>
        </p:nvSpPr>
        <p:spPr>
          <a:xfrm>
            <a:off x="8410575" y="6556375"/>
            <a:ext cx="503238" cy="301625"/>
          </a:xfrm>
        </p:spPr>
        <p:txBody>
          <a:bodyPr/>
          <a:lstStyle>
            <a:lvl1pPr>
              <a:defRPr sz="900"/>
            </a:lvl1pPr>
          </a:lstStyle>
          <a:p>
            <a:pPr>
              <a:defRPr/>
            </a:pPr>
            <a:fld id="{9E093733-AB4F-4211-86B3-50AD8AD202D5}"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ru-RU" smtClean="0"/>
              <a:t>Образец заголовка</a:t>
            </a:r>
            <a:endParaRPr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4"/>
          <p:cNvSpPr>
            <a:spLocks noGrp="1"/>
          </p:cNvSpPr>
          <p:nvPr>
            <p:ph type="dt" sz="half" idx="10"/>
          </p:nvPr>
        </p:nvSpPr>
        <p:spPr>
          <a:xfrm>
            <a:off x="6108700" y="6556375"/>
            <a:ext cx="2101850" cy="301625"/>
          </a:xfrm>
        </p:spPr>
        <p:txBody>
          <a:bodyPr/>
          <a:lstStyle>
            <a:lvl1pPr>
              <a:defRPr sz="900"/>
            </a:lvl1pPr>
          </a:lstStyle>
          <a:p>
            <a:pPr>
              <a:defRPr/>
            </a:pPr>
            <a:fld id="{5A0643DC-AD01-425E-97E9-FF0B2CE7BAC5}" type="datetimeFigureOut">
              <a:rPr lang="en-US"/>
              <a:pPr>
                <a:defRPr/>
              </a:pPr>
              <a:t>8/6/2020</a:t>
            </a:fld>
            <a:endParaRPr lang="en-US" dirty="0"/>
          </a:p>
        </p:txBody>
      </p:sp>
      <p:sp>
        <p:nvSpPr>
          <p:cNvPr id="6" name="Нижний колонтитул 5"/>
          <p:cNvSpPr>
            <a:spLocks noGrp="1"/>
          </p:cNvSpPr>
          <p:nvPr>
            <p:ph type="ftr" sz="quarter" idx="11"/>
          </p:nvPr>
        </p:nvSpPr>
        <p:spPr>
          <a:xfrm>
            <a:off x="1169988" y="6557963"/>
            <a:ext cx="4948237" cy="301625"/>
          </a:xfrm>
        </p:spPr>
        <p:txBody>
          <a:bodyPr/>
          <a:lstStyle>
            <a:lvl1pPr>
              <a:defRPr sz="900"/>
            </a:lvl1pPr>
          </a:lstStyle>
          <a:p>
            <a:pPr>
              <a:defRPr/>
            </a:pPr>
            <a:endParaRPr lang="en-US"/>
          </a:p>
        </p:txBody>
      </p:sp>
      <p:sp>
        <p:nvSpPr>
          <p:cNvPr id="7" name="Номер слайда 6"/>
          <p:cNvSpPr>
            <a:spLocks noGrp="1"/>
          </p:cNvSpPr>
          <p:nvPr>
            <p:ph type="sldNum" sz="quarter" idx="12"/>
          </p:nvPr>
        </p:nvSpPr>
        <p:spPr>
          <a:xfrm>
            <a:off x="8216900" y="6556375"/>
            <a:ext cx="366713" cy="301625"/>
          </a:xfrm>
        </p:spPr>
        <p:txBody>
          <a:bodyPr/>
          <a:lstStyle>
            <a:lvl1pPr algn="ctr">
              <a:defRPr sz="900"/>
            </a:lvl1pPr>
          </a:lstStyle>
          <a:p>
            <a:pPr>
              <a:defRPr/>
            </a:pPr>
            <a:fld id="{FBD7E73B-4396-4B04-B44B-E57AFCD17B9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Прямая соединительная линия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8288"/>
            <a:ext cx="8229600" cy="1398587"/>
          </a:xfrm>
          <a:prstGeom prst="rect">
            <a:avLst/>
          </a:prstGeom>
        </p:spPr>
        <p:txBody>
          <a:bodyPr vert="horz" anchor="ctr">
            <a:normAutofit/>
          </a:bodyPr>
          <a:lstStyle/>
          <a:p>
            <a:r>
              <a:rPr lang="ru-RU" smtClean="0"/>
              <a:t>Образец заголовка</a:t>
            </a:r>
            <a:endParaRPr lang="en-US"/>
          </a:p>
        </p:txBody>
      </p:sp>
      <p:sp>
        <p:nvSpPr>
          <p:cNvPr id="7174" name="Текст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lstStyle>
          <a:p>
            <a:pPr>
              <a:defRPr/>
            </a:pPr>
            <a:fld id="{56390D60-069F-41BB-A092-59FB9822AFE2}" type="datetimeFigureOut">
              <a:rPr lang="en-US"/>
              <a:pPr>
                <a:defRPr/>
              </a:pPr>
              <a:t>8/6/2020</a:t>
            </a:fld>
            <a:endParaRPr lang="en-US" dirty="0"/>
          </a:p>
        </p:txBody>
      </p:sp>
      <p:sp>
        <p:nvSpPr>
          <p:cNvPr id="3" name="Нижний колонтитул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en-US"/>
          </a:p>
        </p:txBody>
      </p:sp>
      <p:sp>
        <p:nvSpPr>
          <p:cNvPr id="23" name="Номер слайда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defRPr>
            </a:lvl1pPr>
          </a:lstStyle>
          <a:p>
            <a:pPr>
              <a:defRPr/>
            </a:pPr>
            <a:fld id="{54F94A0C-7294-4C4F-B354-0DF5EEDA8E4E}"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1" r:id="rId4"/>
    <p:sldLayoutId id="2147483789" r:id="rId5"/>
    <p:sldLayoutId id="2147483782" r:id="rId6"/>
    <p:sldLayoutId id="2147483783" r:id="rId7"/>
    <p:sldLayoutId id="2147483790" r:id="rId8"/>
    <p:sldLayoutId id="2147483791" r:id="rId9"/>
    <p:sldLayoutId id="2147483784" r:id="rId10"/>
    <p:sldLayoutId id="2147483785"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18314" y="3429000"/>
            <a:ext cx="3726656" cy="1698625"/>
          </a:xfrm>
        </p:spPr>
        <p:txBody>
          <a:bodyPr>
            <a:normAutofit/>
          </a:bodyPr>
          <a:lstStyle/>
          <a:p>
            <a:pPr marL="484632" indent="0" algn="ctr" eaLnBrk="1" fontAlgn="auto" hangingPunct="1">
              <a:spcAft>
                <a:spcPts val="0"/>
              </a:spcAft>
              <a:defRPr/>
            </a:pPr>
            <a:r>
              <a:rPr lang="ru-RU" sz="1800" dirty="0" smtClean="0">
                <a:solidFill>
                  <a:srgbClr val="FF0000"/>
                </a:solidFill>
              </a:rPr>
              <a:t>Подготовила:</a:t>
            </a:r>
            <a:br>
              <a:rPr lang="ru-RU" sz="1800" dirty="0" smtClean="0">
                <a:solidFill>
                  <a:srgbClr val="FF0000"/>
                </a:solidFill>
              </a:rPr>
            </a:br>
            <a:r>
              <a:rPr lang="ru-RU" sz="2000" dirty="0" smtClean="0">
                <a:solidFill>
                  <a:srgbClr val="FF0000"/>
                </a:solidFill>
              </a:rPr>
              <a:t>педагог. доп</a:t>
            </a:r>
            <a:r>
              <a:rPr lang="ru-RU" sz="2000" dirty="0" smtClean="0">
                <a:solidFill>
                  <a:srgbClr val="FF0000"/>
                </a:solidFill>
              </a:rPr>
              <a:t>. </a:t>
            </a:r>
            <a:r>
              <a:rPr lang="ru-RU" sz="2000" dirty="0" smtClean="0">
                <a:solidFill>
                  <a:srgbClr val="FF0000"/>
                </a:solidFill>
              </a:rPr>
              <a:t>обра</a:t>
            </a:r>
            <a:r>
              <a:rPr lang="ru-RU" sz="2000" dirty="0" smtClean="0">
                <a:solidFill>
                  <a:srgbClr val="FF0000"/>
                </a:solidFill>
              </a:rPr>
              <a:t>зования</a:t>
            </a:r>
            <a:r>
              <a:rPr lang="ru-RU" sz="2800" dirty="0" smtClean="0">
                <a:solidFill>
                  <a:srgbClr val="FF0000"/>
                </a:solidFill>
              </a:rPr>
              <a:t/>
            </a:r>
            <a:br>
              <a:rPr lang="ru-RU" sz="2800" dirty="0" smtClean="0">
                <a:solidFill>
                  <a:srgbClr val="FF0000"/>
                </a:solidFill>
              </a:rPr>
            </a:br>
            <a:r>
              <a:rPr lang="ru-RU" sz="2400" dirty="0" smtClean="0">
                <a:solidFill>
                  <a:srgbClr val="FF0000"/>
                </a:solidFill>
              </a:rPr>
              <a:t>Логинова О.В</a:t>
            </a:r>
            <a:r>
              <a:rPr lang="ru-RU" sz="2800" dirty="0" smtClean="0">
                <a:solidFill>
                  <a:srgbClr val="FF0000"/>
                </a:solidFill>
              </a:rPr>
              <a:t/>
            </a:r>
            <a:br>
              <a:rPr lang="ru-RU" sz="2800" dirty="0" smtClean="0">
                <a:solidFill>
                  <a:srgbClr val="FF0000"/>
                </a:solidFill>
              </a:rPr>
            </a:br>
            <a:endParaRPr lang="ru-RU" sz="1800" dirty="0">
              <a:solidFill>
                <a:srgbClr val="FF0000"/>
              </a:solidFill>
            </a:endParaRPr>
          </a:p>
        </p:txBody>
      </p:sp>
      <p:pic>
        <p:nvPicPr>
          <p:cNvPr id="5" name="Picture 2"/>
          <p:cNvPicPr>
            <a:picLocks noChangeAspect="1" noChangeArrowheads="1"/>
          </p:cNvPicPr>
          <p:nvPr/>
        </p:nvPicPr>
        <p:blipFill>
          <a:blip r:embed="rId2" cstate="print"/>
          <a:srcRect/>
          <a:stretch>
            <a:fillRect/>
          </a:stretch>
        </p:blipFill>
        <p:spPr bwMode="auto">
          <a:xfrm>
            <a:off x="389709" y="2438400"/>
            <a:ext cx="4495800" cy="3498850"/>
          </a:xfrm>
          <a:prstGeom prst="rect">
            <a:avLst/>
          </a:prstGeom>
          <a:noFill/>
          <a:ln w="9525">
            <a:noFill/>
            <a:miter lim="800000"/>
            <a:headEnd/>
            <a:tailEnd/>
          </a:ln>
        </p:spPr>
      </p:pic>
      <p:sp>
        <p:nvSpPr>
          <p:cNvPr id="4" name="Заголовок 1"/>
          <p:cNvSpPr txBox="1">
            <a:spLocks/>
          </p:cNvSpPr>
          <p:nvPr/>
        </p:nvSpPr>
        <p:spPr>
          <a:xfrm>
            <a:off x="682058" y="1086643"/>
            <a:ext cx="8062912" cy="874713"/>
          </a:xfrm>
          <a:prstGeom prst="rect">
            <a:avLst/>
          </a:prstGeom>
        </p:spPr>
        <p:txBody>
          <a:bodyPr vert="horz" anchor="b">
            <a:normAutofit/>
          </a:bodyPr>
          <a:lstStyle>
            <a:lvl1pPr marL="484188" indent="-484188" algn="r" rtl="0" eaLnBrk="0" fontAlgn="base" hangingPunct="0">
              <a:spcBef>
                <a:spcPct val="0"/>
              </a:spcBef>
              <a:spcAft>
                <a:spcPct val="0"/>
              </a:spcAft>
              <a:defRPr sz="44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a:lstStyle>
          <a:p>
            <a:pPr marL="484632" indent="0" algn="ctr" eaLnBrk="1" fontAlgn="auto" hangingPunct="1">
              <a:spcAft>
                <a:spcPts val="0"/>
              </a:spcAft>
              <a:defRPr/>
            </a:pPr>
            <a:r>
              <a:rPr lang="ru-RU" dirty="0" smtClean="0">
                <a:solidFill>
                  <a:srgbClr val="FF00FF"/>
                </a:solidFill>
              </a:rPr>
              <a:t>Движение - это жизнь</a:t>
            </a:r>
            <a:endParaRPr lang="ru-RU" dirty="0">
              <a:solidFill>
                <a:srgbClr val="FF00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484632" indent="0" algn="ctr" eaLnBrk="1" fontAlgn="auto" hangingPunct="1">
              <a:spcAft>
                <a:spcPts val="0"/>
              </a:spcAft>
              <a:defRPr/>
            </a:pPr>
            <a:r>
              <a:rPr lang="ru-RU" dirty="0" smtClean="0">
                <a:solidFill>
                  <a:srgbClr val="FF00FF"/>
                </a:solidFill>
              </a:rPr>
              <a:t>Рекомендации по двигательному режиму школьника</a:t>
            </a:r>
            <a:endParaRPr lang="ru-RU" dirty="0">
              <a:solidFill>
                <a:srgbClr val="FF00FF"/>
              </a:solidFill>
            </a:endParaRPr>
          </a:p>
        </p:txBody>
      </p:sp>
      <p:sp>
        <p:nvSpPr>
          <p:cNvPr id="3" name="Содержимое 2"/>
          <p:cNvSpPr>
            <a:spLocks noGrp="1"/>
          </p:cNvSpPr>
          <p:nvPr>
            <p:ph idx="1"/>
          </p:nvPr>
        </p:nvSpPr>
        <p:spPr/>
        <p:txBody>
          <a:bodyPr>
            <a:normAutofit lnSpcReduction="10000"/>
          </a:bodyPr>
          <a:lstStyle/>
          <a:p>
            <a:pPr marL="448056" indent="-384048" eaLnBrk="1" fontAlgn="auto" hangingPunct="1">
              <a:spcAft>
                <a:spcPts val="0"/>
              </a:spcAft>
              <a:buFont typeface="Wingdings 2"/>
              <a:buChar char=""/>
              <a:defRPr/>
            </a:pPr>
            <a:r>
              <a:rPr lang="ru-RU" dirty="0" smtClean="0"/>
              <a:t>Утренняя гимнастика – 10 минут дома</a:t>
            </a:r>
          </a:p>
          <a:p>
            <a:pPr marL="448056" indent="-384048" eaLnBrk="1" fontAlgn="auto" hangingPunct="1">
              <a:spcAft>
                <a:spcPts val="0"/>
              </a:spcAft>
              <a:buFont typeface="Wingdings 2"/>
              <a:buChar char=""/>
              <a:defRPr/>
            </a:pPr>
            <a:r>
              <a:rPr lang="ru-RU" dirty="0" smtClean="0"/>
              <a:t>Утренняя гимнастика перед началом занятий – в школе</a:t>
            </a:r>
          </a:p>
          <a:p>
            <a:pPr marL="448056" indent="-384048" eaLnBrk="1" fontAlgn="auto" hangingPunct="1">
              <a:spcAft>
                <a:spcPts val="0"/>
              </a:spcAft>
              <a:buFont typeface="Wingdings 2"/>
              <a:buChar char=""/>
              <a:defRPr/>
            </a:pPr>
            <a:r>
              <a:rPr lang="ru-RU" dirty="0" smtClean="0"/>
              <a:t>Уроки физкультуры – 3  часа в неделю</a:t>
            </a:r>
          </a:p>
          <a:p>
            <a:pPr marL="448056" indent="-384048" eaLnBrk="1" fontAlgn="auto" hangingPunct="1">
              <a:spcAft>
                <a:spcPts val="0"/>
              </a:spcAft>
              <a:buFont typeface="Wingdings 2"/>
              <a:buChar char=""/>
              <a:defRPr/>
            </a:pPr>
            <a:r>
              <a:rPr lang="ru-RU" dirty="0" smtClean="0"/>
              <a:t>(рекомендовано 8-12)</a:t>
            </a:r>
          </a:p>
          <a:p>
            <a:pPr marL="448056" indent="-384048" eaLnBrk="1" fontAlgn="auto" hangingPunct="1">
              <a:spcAft>
                <a:spcPts val="0"/>
              </a:spcAft>
              <a:buFont typeface="Wingdings 2"/>
              <a:buChar char=""/>
              <a:defRPr/>
            </a:pPr>
            <a:r>
              <a:rPr lang="ru-RU" dirty="0" smtClean="0"/>
              <a:t>Физкультпаузы на уроках и дома – 1,5-2 минуты</a:t>
            </a:r>
          </a:p>
          <a:p>
            <a:pPr marL="448056" indent="-384048" eaLnBrk="1" fontAlgn="auto" hangingPunct="1">
              <a:spcAft>
                <a:spcPts val="0"/>
              </a:spcAft>
              <a:buFont typeface="Wingdings 2"/>
              <a:buChar char=""/>
              <a:defRPr/>
            </a:pPr>
            <a:r>
              <a:rPr lang="ru-RU" dirty="0" smtClean="0"/>
              <a:t>Двигательные игры после уроков, спортивные тренировки</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799306"/>
          </a:xfrm>
        </p:spPr>
        <p:txBody>
          <a:bodyPr>
            <a:normAutofit/>
          </a:bodyPr>
          <a:lstStyle/>
          <a:p>
            <a:pPr indent="0" algn="ctr" eaLnBrk="1" fontAlgn="auto" hangingPunct="1">
              <a:spcAft>
                <a:spcPts val="0"/>
              </a:spcAft>
              <a:defRPr/>
            </a:pPr>
            <a:r>
              <a:rPr lang="ru-RU" sz="4000" dirty="0" smtClean="0">
                <a:solidFill>
                  <a:srgbClr val="FF00FF"/>
                </a:solidFill>
              </a:rPr>
              <a:t>Роль спорта в жизни человека</a:t>
            </a:r>
            <a:endParaRPr lang="ru-RU" sz="4000" dirty="0">
              <a:solidFill>
                <a:srgbClr val="FF00FF"/>
              </a:solidFill>
            </a:endParaRPr>
          </a:p>
        </p:txBody>
      </p:sp>
      <p:sp>
        <p:nvSpPr>
          <p:cNvPr id="3" name="Содержимое 2"/>
          <p:cNvSpPr>
            <a:spLocks noGrp="1"/>
          </p:cNvSpPr>
          <p:nvPr>
            <p:ph sz="half" idx="1"/>
          </p:nvPr>
        </p:nvSpPr>
        <p:spPr>
          <a:xfrm>
            <a:off x="457200" y="4800600"/>
            <a:ext cx="8229600" cy="1752600"/>
          </a:xfrm>
        </p:spPr>
        <p:txBody>
          <a:bodyPr>
            <a:normAutofit lnSpcReduction="10000"/>
          </a:bodyPr>
          <a:lstStyle/>
          <a:p>
            <a:pPr marL="64008" indent="0" algn="just" eaLnBrk="1" fontAlgn="auto" hangingPunct="1">
              <a:spcAft>
                <a:spcPts val="0"/>
              </a:spcAft>
              <a:buNone/>
              <a:defRPr/>
            </a:pPr>
            <a:r>
              <a:rPr lang="ru-RU" sz="2400" dirty="0" smtClean="0"/>
              <a:t>Человека, занимающегося спортом, сразу видно. Он отличается подтянутостью, красивой осанкой. Недаром говорят: «В здоровом теле – здоровый дух!» Люди, занимающиеся спортом, меньше болеют. </a:t>
            </a:r>
          </a:p>
          <a:p>
            <a:pPr marL="448056" indent="-384048" eaLnBrk="1" fontAlgn="auto" hangingPunct="1">
              <a:spcAft>
                <a:spcPts val="0"/>
              </a:spcAft>
              <a:buFont typeface="Wingdings 2"/>
              <a:buChar char=""/>
              <a:defRPr/>
            </a:pPr>
            <a:endParaRPr lang="ru-RU" dirty="0"/>
          </a:p>
        </p:txBody>
      </p:sp>
      <p:pic>
        <p:nvPicPr>
          <p:cNvPr id="5" name="Picture 5" descr="F:\Фото\DSCN1944.JPG"/>
          <p:cNvPicPr>
            <a:picLocks noGrp="1" noChangeAspect="1" noChangeArrowheads="1"/>
          </p:cNvPicPr>
          <p:nvPr>
            <p:ph sz="half" idx="2"/>
          </p:nvPr>
        </p:nvPicPr>
        <p:blipFill>
          <a:blip r:embed="rId2" cstate="print"/>
          <a:srcRect r="-301" b="15112"/>
          <a:stretch>
            <a:fillRect/>
          </a:stretch>
        </p:blipFill>
        <p:spPr>
          <a:xfrm>
            <a:off x="1371600" y="1066800"/>
            <a:ext cx="6400800" cy="3581400"/>
          </a:xfrm>
          <a:ln>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Фото\DSC00338.jpg"/>
          <p:cNvPicPr>
            <a:picLocks noGrp="1" noChangeAspect="1" noChangeArrowheads="1"/>
          </p:cNvPicPr>
          <p:nvPr>
            <p:ph sz="half" idx="1"/>
          </p:nvPr>
        </p:nvPicPr>
        <p:blipFill>
          <a:blip r:embed="rId2" cstate="print"/>
          <a:srcRect/>
          <a:stretch>
            <a:fillRect/>
          </a:stretch>
        </p:blipFill>
        <p:spPr>
          <a:xfrm>
            <a:off x="1752600" y="304800"/>
            <a:ext cx="5646420" cy="3962400"/>
          </a:xfrm>
        </p:spPr>
      </p:pic>
      <p:sp>
        <p:nvSpPr>
          <p:cNvPr id="25602" name="Содержимое 3"/>
          <p:cNvSpPr>
            <a:spLocks noGrp="1"/>
          </p:cNvSpPr>
          <p:nvPr>
            <p:ph sz="half" idx="2"/>
          </p:nvPr>
        </p:nvSpPr>
        <p:spPr>
          <a:xfrm>
            <a:off x="381000" y="4419600"/>
            <a:ext cx="8305800" cy="1828800"/>
          </a:xfrm>
        </p:spPr>
        <p:txBody>
          <a:bodyPr/>
          <a:lstStyle/>
          <a:p>
            <a:pPr marL="65087" indent="0" algn="just" eaLnBrk="1" hangingPunct="1">
              <a:buNone/>
            </a:pPr>
            <a:r>
              <a:rPr lang="ru-RU" dirty="0" smtClean="0"/>
              <a:t>Люди ходят в секции, посещают спорт – клубы, играют в спортивные игры, закаляются и общаются с новыми людьми. Спортивные командные игры приносят радость победы.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4038600"/>
            <a:ext cx="8305800" cy="2362200"/>
          </a:xfrm>
        </p:spPr>
        <p:txBody>
          <a:bodyPr>
            <a:normAutofit lnSpcReduction="10000"/>
          </a:bodyPr>
          <a:lstStyle/>
          <a:p>
            <a:pPr marL="64008" indent="0" algn="just" eaLnBrk="1" fontAlgn="auto" hangingPunct="1">
              <a:spcAft>
                <a:spcPts val="0"/>
              </a:spcAft>
              <a:buNone/>
              <a:defRPr/>
            </a:pPr>
            <a:r>
              <a:rPr lang="ru-RU" dirty="0" smtClean="0"/>
              <a:t>Спорт воспитывает характер человека. Занятие спортом укрепляет силу воли, дисциплинирует людей. Ленивый человек не станет ежедневно рано вставать, чтобы делать пробежку, обливаться холодной водой. Только сильные духом люди способны дружить со спортом.</a:t>
            </a:r>
            <a:endParaRPr lang="ru-RU" dirty="0"/>
          </a:p>
        </p:txBody>
      </p:sp>
      <p:pic>
        <p:nvPicPr>
          <p:cNvPr id="5" name="Picture 4" descr="F:\Фото\DSCN1862.JPG"/>
          <p:cNvPicPr>
            <a:picLocks noGrp="1" noChangeAspect="1" noChangeArrowheads="1"/>
          </p:cNvPicPr>
          <p:nvPr>
            <p:ph sz="half" idx="2"/>
          </p:nvPr>
        </p:nvPicPr>
        <p:blipFill>
          <a:blip r:embed="rId2" cstate="print"/>
          <a:srcRect r="5077" b="11905"/>
          <a:stretch>
            <a:fillRect/>
          </a:stretch>
        </p:blipFill>
        <p:spPr>
          <a:xfrm>
            <a:off x="1905000" y="457200"/>
            <a:ext cx="5029200" cy="3429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457200"/>
            <a:ext cx="8153400" cy="1600200"/>
          </a:xfrm>
        </p:spPr>
        <p:txBody>
          <a:bodyPr>
            <a:noAutofit/>
          </a:bodyPr>
          <a:lstStyle/>
          <a:p>
            <a:pPr marL="484632" indent="0" eaLnBrk="1" fontAlgn="auto" hangingPunct="1">
              <a:spcAft>
                <a:spcPts val="0"/>
              </a:spcAft>
              <a:defRPr/>
            </a:pPr>
            <a:r>
              <a:rPr lang="ru-RU" sz="2800" dirty="0" smtClean="0">
                <a:solidFill>
                  <a:srgbClr val="FF00FF"/>
                </a:solidFill>
              </a:rPr>
              <a:t>Нет ничего важнее здоровья человека, а чтобы быть здоровым надо заниматься спортом. Это должен знать каждый!</a:t>
            </a:r>
            <a:endParaRPr lang="ru-RU" sz="2800" dirty="0">
              <a:solidFill>
                <a:srgbClr val="FF00FF"/>
              </a:solidFill>
            </a:endParaRPr>
          </a:p>
        </p:txBody>
      </p:sp>
      <p:graphicFrame>
        <p:nvGraphicFramePr>
          <p:cNvPr id="6146" name="Содержимое 4"/>
          <p:cNvGraphicFramePr>
            <a:graphicFrameLocks noGrp="1"/>
          </p:cNvGraphicFramePr>
          <p:nvPr>
            <p:ph idx="1"/>
            <p:extLst>
              <p:ext uri="{D42A27DB-BD31-4B8C-83A1-F6EECF244321}">
                <p14:modId xmlns:p14="http://schemas.microsoft.com/office/powerpoint/2010/main" xmlns="" val="4058051449"/>
              </p:ext>
            </p:extLst>
          </p:nvPr>
        </p:nvGraphicFramePr>
        <p:xfrm>
          <a:off x="457200" y="2057400"/>
          <a:ext cx="8229600" cy="4572000"/>
        </p:xfrm>
        <a:graphic>
          <a:graphicData uri="http://schemas.openxmlformats.org/presentationml/2006/ole">
            <p:oleObj spid="_x0000_s6161" r:id="rId3" imgW="8230313" imgH="4572396" progId="">
              <p:embed/>
            </p:oleObj>
          </a:graphicData>
        </a:graphic>
      </p:graphicFrame>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Содержимое 7"/>
          <p:cNvSpPr>
            <a:spLocks noGrp="1"/>
          </p:cNvSpPr>
          <p:nvPr>
            <p:ph sz="half" idx="1"/>
          </p:nvPr>
        </p:nvSpPr>
        <p:spPr>
          <a:xfrm>
            <a:off x="381000" y="1295400"/>
            <a:ext cx="4038600" cy="4419600"/>
          </a:xfrm>
        </p:spPr>
        <p:txBody>
          <a:bodyPr/>
          <a:lstStyle/>
          <a:p>
            <a:pPr marL="65087" indent="0">
              <a:buNone/>
            </a:pPr>
            <a:r>
              <a:rPr lang="ru-RU" sz="4000" dirty="0" smtClean="0"/>
              <a:t>Я считаю, что девиз каждого человека должен быть таким: «Движение – это жизнь!»</a:t>
            </a:r>
          </a:p>
        </p:txBody>
      </p:sp>
      <p:pic>
        <p:nvPicPr>
          <p:cNvPr id="30723" name="Содержимое 5" descr="DSC02150.JPG"/>
          <p:cNvPicPr>
            <a:picLocks noGrp="1" noChangeAspect="1"/>
          </p:cNvPicPr>
          <p:nvPr>
            <p:ph sz="half" idx="2"/>
          </p:nvPr>
        </p:nvPicPr>
        <p:blipFill>
          <a:blip r:embed="rId2" cstate="print"/>
          <a:stretch>
            <a:fillRect/>
          </a:stretch>
        </p:blipFill>
        <p:spPr>
          <a:xfrm>
            <a:off x="4953000" y="1219200"/>
            <a:ext cx="3886200" cy="4525962"/>
          </a:xfrm>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Содержимое 7"/>
          <p:cNvSpPr>
            <a:spLocks noGrp="1"/>
          </p:cNvSpPr>
          <p:nvPr>
            <p:ph sz="half" idx="1"/>
          </p:nvPr>
        </p:nvSpPr>
        <p:spPr>
          <a:xfrm>
            <a:off x="457200" y="533400"/>
            <a:ext cx="8305800" cy="762000"/>
          </a:xfrm>
        </p:spPr>
        <p:txBody>
          <a:bodyPr/>
          <a:lstStyle/>
          <a:p>
            <a:pPr marL="65087" indent="0" algn="ctr">
              <a:buNone/>
            </a:pPr>
            <a:r>
              <a:rPr lang="ru-RU" sz="4000" dirty="0" smtClean="0">
                <a:solidFill>
                  <a:srgbClr val="FF00FF"/>
                </a:solidFill>
              </a:rPr>
              <a:t>Спасибо за внимание!</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1752600"/>
            <a:ext cx="6019800" cy="4609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802414"/>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marL="484632" indent="0" algn="ctr" eaLnBrk="1" fontAlgn="auto" hangingPunct="1">
              <a:spcAft>
                <a:spcPts val="0"/>
              </a:spcAft>
              <a:defRPr/>
            </a:pPr>
            <a:r>
              <a:rPr lang="ru-RU" dirty="0" smtClean="0">
                <a:solidFill>
                  <a:srgbClr val="FF00FF"/>
                </a:solidFill>
              </a:rPr>
              <a:t>Цель</a:t>
            </a:r>
            <a:r>
              <a:rPr lang="ru-RU" dirty="0" smtClean="0">
                <a:solidFill>
                  <a:schemeClr val="accent1">
                    <a:tint val="83000"/>
                    <a:satMod val="150000"/>
                  </a:schemeClr>
                </a:solidFill>
              </a:rPr>
              <a:t> </a:t>
            </a:r>
            <a:r>
              <a:rPr lang="ru-RU" dirty="0" smtClean="0">
                <a:solidFill>
                  <a:srgbClr val="FF00FF"/>
                </a:solidFill>
              </a:rPr>
              <a:t>работы:</a:t>
            </a:r>
            <a:endParaRPr lang="ru-RU" dirty="0">
              <a:solidFill>
                <a:srgbClr val="FF00FF"/>
              </a:solidFill>
            </a:endParaRPr>
          </a:p>
        </p:txBody>
      </p:sp>
      <p:sp>
        <p:nvSpPr>
          <p:cNvPr id="5" name="Содержимое 4"/>
          <p:cNvSpPr>
            <a:spLocks noGrp="1"/>
          </p:cNvSpPr>
          <p:nvPr>
            <p:ph idx="1"/>
          </p:nvPr>
        </p:nvSpPr>
        <p:spPr>
          <a:xfrm>
            <a:off x="457200" y="2209800"/>
            <a:ext cx="8229600" cy="3527392"/>
          </a:xfrm>
        </p:spPr>
        <p:txBody>
          <a:bodyPr>
            <a:normAutofit/>
          </a:bodyPr>
          <a:lstStyle/>
          <a:p>
            <a:pPr marL="64008" indent="0" algn="just" eaLnBrk="1" fontAlgn="auto" hangingPunct="1">
              <a:spcAft>
                <a:spcPts val="0"/>
              </a:spcAft>
              <a:buNone/>
              <a:defRPr/>
            </a:pPr>
            <a:r>
              <a:rPr lang="ru-RU" dirty="0" smtClean="0"/>
              <a:t>1. Показать значение двигательной активности для сохранения и укрепления здоровья школьника.</a:t>
            </a:r>
          </a:p>
          <a:p>
            <a:pPr marL="64008" indent="0" algn="just" eaLnBrk="1" fontAlgn="auto" hangingPunct="1">
              <a:spcAft>
                <a:spcPts val="0"/>
              </a:spcAft>
              <a:buNone/>
              <a:defRPr/>
            </a:pPr>
            <a:r>
              <a:rPr lang="ru-RU" dirty="0" smtClean="0"/>
              <a:t>2. Составить рекомендации по двигательному режиму для школьников.</a:t>
            </a:r>
          </a:p>
          <a:p>
            <a:pPr marL="64008" indent="0" algn="just" eaLnBrk="1" fontAlgn="auto" hangingPunct="1">
              <a:spcAft>
                <a:spcPts val="0"/>
              </a:spcAft>
              <a:buNone/>
              <a:defRPr/>
            </a:pPr>
            <a:r>
              <a:rPr lang="ru-RU" dirty="0" smtClean="0"/>
              <a:t>3. Пропагандировать здоровый образ жизни.</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914400"/>
            <a:ext cx="4038600" cy="5105400"/>
          </a:xfrm>
        </p:spPr>
        <p:txBody>
          <a:bodyPr>
            <a:normAutofit fontScale="92500" lnSpcReduction="10000"/>
          </a:bodyPr>
          <a:lstStyle/>
          <a:p>
            <a:pPr marL="64008" indent="0" eaLnBrk="1" fontAlgn="auto" hangingPunct="1">
              <a:spcAft>
                <a:spcPts val="0"/>
              </a:spcAft>
              <a:buNone/>
              <a:defRPr/>
            </a:pPr>
            <a:r>
              <a:rPr lang="ru-RU" dirty="0" smtClean="0"/>
              <a:t> Когда мы длительное время проводим у экрана телевизора или монитора, родители, учителя или врачи делают нам замечания, просят сменить вид деятельности или заняться спортом. Это не придирки и ворчание по пустякам. Именно в детском возрасте закладываются основы здоровья, образ жизни и привычки.</a:t>
            </a:r>
            <a:endParaRPr lang="ru-RU" dirty="0"/>
          </a:p>
        </p:txBody>
      </p:sp>
      <p:pic>
        <p:nvPicPr>
          <p:cNvPr id="6" name="Picture 3" descr="F:\Фото\DSC02770.jpg"/>
          <p:cNvPicPr>
            <a:picLocks noGrp="1" noChangeAspect="1" noChangeArrowheads="1"/>
          </p:cNvPicPr>
          <p:nvPr>
            <p:ph sz="half" idx="2"/>
          </p:nvPr>
        </p:nvPicPr>
        <p:blipFill>
          <a:blip r:embed="rId2" cstate="print"/>
          <a:srcRect/>
          <a:stretch>
            <a:fillRect/>
          </a:stretch>
        </p:blipFill>
        <p:spPr>
          <a:xfrm>
            <a:off x="4572000" y="609600"/>
            <a:ext cx="4343400" cy="5638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304800" y="1371600"/>
            <a:ext cx="8534400" cy="4191000"/>
          </a:xfrm>
        </p:spPr>
        <p:txBody>
          <a:bodyPr>
            <a:normAutofit/>
          </a:bodyPr>
          <a:lstStyle/>
          <a:p>
            <a:pPr marL="0" indent="-72000" algn="just" eaLnBrk="1" fontAlgn="auto" hangingPunct="1">
              <a:spcAft>
                <a:spcPts val="0"/>
              </a:spcAft>
              <a:buFont typeface="Wingdings 2"/>
              <a:buNone/>
              <a:defRPr/>
            </a:pPr>
            <a:r>
              <a:rPr lang="ru-RU" i="1" dirty="0" smtClean="0">
                <a:solidFill>
                  <a:schemeClr val="accent1">
                    <a:lumMod val="60000"/>
                    <a:lumOff val="40000"/>
                  </a:schemeClr>
                </a:solidFill>
              </a:rPr>
              <a:t>     </a:t>
            </a:r>
            <a:r>
              <a:rPr lang="ru-RU" b="1" i="1" dirty="0" smtClean="0">
                <a:solidFill>
                  <a:srgbClr val="FFFF00"/>
                </a:solidFill>
              </a:rPr>
              <a:t>Гимнастика, физические упражнения, ходьба должны прочно войти в повседневный быт каждого, кто хочет сохранить работоспособность, здоровье, полноценную и радостную жизнь”. </a:t>
            </a:r>
          </a:p>
          <a:p>
            <a:pPr marL="0" indent="-72000" algn="just" eaLnBrk="1" fontAlgn="auto" hangingPunct="1">
              <a:spcAft>
                <a:spcPts val="0"/>
              </a:spcAft>
              <a:buFont typeface="Wingdings 2"/>
              <a:buNone/>
              <a:defRPr/>
            </a:pPr>
            <a:r>
              <a:rPr lang="ru-RU" dirty="0" smtClean="0">
                <a:solidFill>
                  <a:schemeClr val="accent1"/>
                </a:solidFill>
              </a:rPr>
              <a:t>     </a:t>
            </a:r>
          </a:p>
          <a:p>
            <a:pPr marL="0" indent="-72000" algn="r" eaLnBrk="1" fontAlgn="auto" hangingPunct="1">
              <a:spcAft>
                <a:spcPts val="0"/>
              </a:spcAft>
              <a:buFont typeface="Wingdings 2"/>
              <a:buNone/>
              <a:defRPr/>
            </a:pPr>
            <a:r>
              <a:rPr lang="ru-RU" dirty="0" smtClean="0">
                <a:solidFill>
                  <a:srgbClr val="FFFF00"/>
                </a:solidFill>
              </a:rPr>
              <a:t>Древнее изречение Гиппократа</a:t>
            </a:r>
            <a:endParaRPr lang="ru-RU"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484632" indent="0" algn="ctr" eaLnBrk="1" fontAlgn="auto" hangingPunct="1">
              <a:spcAft>
                <a:spcPts val="0"/>
              </a:spcAft>
              <a:defRPr/>
            </a:pPr>
            <a:r>
              <a:rPr lang="ru-RU" dirty="0" smtClean="0">
                <a:solidFill>
                  <a:srgbClr val="FF00FF"/>
                </a:solidFill>
              </a:rPr>
              <a:t>Движение</a:t>
            </a:r>
            <a:r>
              <a:rPr lang="ru-RU" dirty="0" smtClean="0">
                <a:solidFill>
                  <a:schemeClr val="accent1">
                    <a:tint val="83000"/>
                    <a:satMod val="150000"/>
                  </a:schemeClr>
                </a:solidFill>
              </a:rPr>
              <a:t> </a:t>
            </a:r>
            <a:endParaRPr lang="ru-RU" dirty="0">
              <a:solidFill>
                <a:schemeClr val="accent1">
                  <a:tint val="83000"/>
                  <a:satMod val="150000"/>
                </a:schemeClr>
              </a:solidFill>
            </a:endParaRPr>
          </a:p>
        </p:txBody>
      </p:sp>
      <p:sp>
        <p:nvSpPr>
          <p:cNvPr id="18435" name="Содержимое 2"/>
          <p:cNvSpPr>
            <a:spLocks noGrp="1"/>
          </p:cNvSpPr>
          <p:nvPr>
            <p:ph idx="1"/>
          </p:nvPr>
        </p:nvSpPr>
        <p:spPr>
          <a:xfrm>
            <a:off x="457200" y="1882808"/>
            <a:ext cx="8229600" cy="4213192"/>
          </a:xfrm>
        </p:spPr>
        <p:txBody>
          <a:bodyPr/>
          <a:lstStyle/>
          <a:p>
            <a:pPr algn="just" eaLnBrk="1" hangingPunct="1">
              <a:buFont typeface="Wingdings 2" pitchFamily="18" charset="2"/>
              <a:buNone/>
            </a:pPr>
            <a:r>
              <a:rPr lang="ru-RU" dirty="0" smtClean="0"/>
              <a:t>   – это природное свойство человека. На ранних этапах развития общества благодаря движению человек находил пищу, спасался от врагов, познавал окружающий мир, совершенствовал свой организм. И в настоящее время развитие детей ми состояние здоровья взрослых зависят от двигательного режима.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indent="0" eaLnBrk="1" fontAlgn="auto" hangingPunct="1">
              <a:spcAft>
                <a:spcPts val="0"/>
              </a:spcAft>
              <a:defRPr/>
            </a:pPr>
            <a:r>
              <a:rPr lang="ru-RU" dirty="0" smtClean="0">
                <a:solidFill>
                  <a:srgbClr val="FF00FF"/>
                </a:solidFill>
              </a:rPr>
              <a:t>Исследования гигиенистов и физиологов свидетельствуют:</a:t>
            </a:r>
            <a:endParaRPr lang="ru-RU" dirty="0">
              <a:solidFill>
                <a:srgbClr val="FF00FF"/>
              </a:solidFill>
            </a:endParaRPr>
          </a:p>
        </p:txBody>
      </p:sp>
      <p:sp>
        <p:nvSpPr>
          <p:cNvPr id="5" name="Содержимое 4"/>
          <p:cNvSpPr>
            <a:spLocks noGrp="1"/>
          </p:cNvSpPr>
          <p:nvPr>
            <p:ph sz="half" idx="1"/>
          </p:nvPr>
        </p:nvSpPr>
        <p:spPr>
          <a:xfrm>
            <a:off x="457200" y="1722438"/>
            <a:ext cx="4343400" cy="4754562"/>
          </a:xfrm>
        </p:spPr>
        <p:txBody>
          <a:bodyPr>
            <a:normAutofit fontScale="85000" lnSpcReduction="20000"/>
          </a:bodyPr>
          <a:lstStyle/>
          <a:p>
            <a:pPr marL="64008" indent="0" eaLnBrk="1" fontAlgn="auto" hangingPunct="1">
              <a:spcAft>
                <a:spcPts val="0"/>
              </a:spcAft>
              <a:buNone/>
              <a:defRPr/>
            </a:pPr>
            <a:r>
              <a:rPr lang="ru-RU" dirty="0" smtClean="0"/>
              <a:t>до 82-85% дневного времени большинство учащихся находятся в статическом положении (сидя). У школьников произвольные движения занимают только 16-19% времени суток, из них на организованные формы физического воспитания приходится лишь 1-3%. Отмечают также изменение величины двигательной активности  в разных учебных четвертях: снижение зимой, увеличение - весной и осенью. </a:t>
            </a:r>
            <a:endParaRPr lang="ru-RU" dirty="0"/>
          </a:p>
        </p:txBody>
      </p:sp>
      <p:pic>
        <p:nvPicPr>
          <p:cNvPr id="19460" name="Picture 6" descr="C:\Documents and Settings\Учитель\Мои документы\фотографии\Д.Защиты детей\дЕНЬ ЗАЩИТЫ ДЕТЕЙ 2009\17.04.2009(1)\DSC02145.JPG"/>
          <p:cNvPicPr>
            <a:picLocks noGrp="1" noChangeAspect="1" noChangeArrowheads="1"/>
          </p:cNvPicPr>
          <p:nvPr>
            <p:ph sz="half" idx="2"/>
          </p:nvPr>
        </p:nvPicPr>
        <p:blipFill>
          <a:blip r:embed="rId2" cstate="print"/>
          <a:srcRect/>
          <a:stretch>
            <a:fillRect/>
          </a:stretch>
        </p:blipFill>
        <p:spPr>
          <a:xfrm>
            <a:off x="5029200" y="1752600"/>
            <a:ext cx="3733800" cy="472440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67494"/>
            <a:ext cx="8001000" cy="1104106"/>
          </a:xfrm>
        </p:spPr>
        <p:txBody>
          <a:bodyPr>
            <a:normAutofit fontScale="90000"/>
          </a:bodyPr>
          <a:lstStyle/>
          <a:p>
            <a:pPr indent="0" algn="ctr" eaLnBrk="1" fontAlgn="auto" hangingPunct="1">
              <a:spcAft>
                <a:spcPts val="0"/>
              </a:spcAft>
              <a:defRPr/>
            </a:pPr>
            <a:r>
              <a:rPr lang="ru-RU" dirty="0" smtClean="0">
                <a:solidFill>
                  <a:srgbClr val="FF00FF"/>
                </a:solidFill>
              </a:rPr>
              <a:t>Снижение двигательной активности </a:t>
            </a:r>
            <a:r>
              <a:rPr lang="ru-RU" b="1" dirty="0" smtClean="0">
                <a:solidFill>
                  <a:srgbClr val="FF00FF"/>
                </a:solidFill>
              </a:rPr>
              <a:t>– гиподинамия</a:t>
            </a:r>
            <a:r>
              <a:rPr lang="ru-RU" dirty="0" smtClean="0">
                <a:solidFill>
                  <a:srgbClr val="FF00FF"/>
                </a:solidFill>
              </a:rPr>
              <a:t> </a:t>
            </a:r>
            <a:endParaRPr lang="ru-RU" dirty="0">
              <a:solidFill>
                <a:srgbClr val="FF00FF"/>
              </a:solidFill>
            </a:endParaRPr>
          </a:p>
        </p:txBody>
      </p:sp>
      <p:sp>
        <p:nvSpPr>
          <p:cNvPr id="3" name="Содержимое 2"/>
          <p:cNvSpPr>
            <a:spLocks noGrp="1"/>
          </p:cNvSpPr>
          <p:nvPr>
            <p:ph sz="half" idx="1"/>
          </p:nvPr>
        </p:nvSpPr>
        <p:spPr>
          <a:xfrm>
            <a:off x="457200" y="1828800"/>
            <a:ext cx="5181600" cy="4267200"/>
          </a:xfrm>
        </p:spPr>
        <p:txBody>
          <a:bodyPr>
            <a:normAutofit fontScale="70000" lnSpcReduction="20000"/>
          </a:bodyPr>
          <a:lstStyle/>
          <a:p>
            <a:pPr marL="448056" indent="-384048" eaLnBrk="1" fontAlgn="auto" hangingPunct="1">
              <a:spcAft>
                <a:spcPts val="0"/>
              </a:spcAft>
              <a:buFont typeface="Wingdings 2"/>
              <a:buChar char=""/>
              <a:defRPr/>
            </a:pPr>
            <a:r>
              <a:rPr lang="ru-RU" sz="2900" dirty="0" smtClean="0"/>
              <a:t>способствует быстрой утомляемости и расстройствам в деятельности нервной системы, ускорению процессов старения.  </a:t>
            </a:r>
          </a:p>
          <a:p>
            <a:pPr marL="448056" indent="-384048" eaLnBrk="1" fontAlgn="auto" hangingPunct="1">
              <a:spcAft>
                <a:spcPts val="0"/>
              </a:spcAft>
              <a:buFont typeface="Wingdings 2"/>
              <a:buChar char=""/>
              <a:defRPr/>
            </a:pPr>
            <a:r>
              <a:rPr lang="ru-RU" sz="2900" dirty="0" smtClean="0"/>
              <a:t>может явиться причиной наращивания избыточной массы тела за счет отложений жира. </a:t>
            </a:r>
          </a:p>
          <a:p>
            <a:pPr marL="448056" indent="-384048" eaLnBrk="1" fontAlgn="auto" hangingPunct="1">
              <a:spcAft>
                <a:spcPts val="0"/>
              </a:spcAft>
              <a:buFont typeface="Wingdings 2"/>
              <a:buChar char=""/>
              <a:defRPr/>
            </a:pPr>
            <a:r>
              <a:rPr lang="ru-RU" sz="2900" dirty="0" smtClean="0"/>
              <a:t>увеличивает риск заболеваний сердечно - сосудистой системы и способствует постоянному нервному напряжению</a:t>
            </a:r>
          </a:p>
          <a:p>
            <a:pPr marL="448056" indent="-384048" eaLnBrk="1" fontAlgn="auto" hangingPunct="1">
              <a:spcAft>
                <a:spcPts val="0"/>
              </a:spcAft>
              <a:buFont typeface="Wingdings 2"/>
              <a:buChar char=""/>
              <a:defRPr/>
            </a:pPr>
            <a:r>
              <a:rPr lang="ru-RU" sz="2900" dirty="0" smtClean="0"/>
              <a:t>сказывается на обмене веществ, что проявляется в ухудшении деятельности пищеварительной системы и увеличении слоя жировой ткани.          </a:t>
            </a:r>
            <a:endParaRPr lang="ru-RU" sz="2900" dirty="0"/>
          </a:p>
        </p:txBody>
      </p:sp>
      <p:pic>
        <p:nvPicPr>
          <p:cNvPr id="5" name="Picture 4" descr="DSC01196"/>
          <p:cNvPicPr>
            <a:picLocks noGrp="1" noChangeAspect="1" noChangeArrowheads="1"/>
          </p:cNvPicPr>
          <p:nvPr>
            <p:ph sz="half" idx="2"/>
          </p:nvPr>
        </p:nvPicPr>
        <p:blipFill>
          <a:blip r:embed="rId2" cstate="print"/>
          <a:stretch>
            <a:fillRect/>
          </a:stretch>
        </p:blipFill>
        <p:spPr>
          <a:xfrm>
            <a:off x="5562600" y="1828800"/>
            <a:ext cx="3429000" cy="426858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04800" y="914400"/>
            <a:ext cx="4267200" cy="5181600"/>
          </a:xfrm>
        </p:spPr>
        <p:txBody>
          <a:bodyPr>
            <a:normAutofit lnSpcReduction="10000"/>
          </a:bodyPr>
          <a:lstStyle/>
          <a:p>
            <a:pPr marL="64008" indent="0" eaLnBrk="1" fontAlgn="auto" hangingPunct="1">
              <a:spcAft>
                <a:spcPts val="0"/>
              </a:spcAft>
              <a:buNone/>
              <a:defRPr/>
            </a:pPr>
            <a:r>
              <a:rPr lang="ru-RU" dirty="0" smtClean="0"/>
              <a:t>Нужно использовать все виды двигательной активности: утреннюю гимнастику, уроки физкультуры, прогулки и игры на открытом воздухе, помощь по дому и в школе. Общая продолжительность движений в режиме дня должна составлять: в 7-10 лет – 4-5 часов; в 11-14 лет – около 4 часов; в 15-17 лет – 3-4 часа. </a:t>
            </a:r>
          </a:p>
          <a:p>
            <a:pPr marL="448056" indent="-384048" eaLnBrk="1" fontAlgn="auto" hangingPunct="1">
              <a:spcAft>
                <a:spcPts val="0"/>
              </a:spcAft>
              <a:buFont typeface="Wingdings 2"/>
              <a:buChar char=""/>
              <a:defRPr/>
            </a:pPr>
            <a:endParaRPr lang="ru-RU" dirty="0"/>
          </a:p>
        </p:txBody>
      </p:sp>
      <p:pic>
        <p:nvPicPr>
          <p:cNvPr id="21507" name="Picture 6" descr="C:\Documents and Settings\Учитель\Мои документы\фотографии\Д.Защиты детей\дЕНЬ ЗАЩИТЫ ДЕТЕЙ 2009\17.04.2009(1)\DSC02144.JPG"/>
          <p:cNvPicPr>
            <a:picLocks noGrp="1" noChangeAspect="1" noChangeArrowheads="1"/>
          </p:cNvPicPr>
          <p:nvPr>
            <p:ph sz="half" idx="2"/>
          </p:nvPr>
        </p:nvPicPr>
        <p:blipFill>
          <a:blip r:embed="rId2" cstate="print"/>
          <a:srcRect/>
          <a:stretch>
            <a:fillRect/>
          </a:stretch>
        </p:blipFill>
        <p:spPr>
          <a:xfrm>
            <a:off x="4648200" y="1828800"/>
            <a:ext cx="4343400" cy="3290888"/>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indent="0" algn="ctr" eaLnBrk="1" fontAlgn="auto" hangingPunct="1">
              <a:spcAft>
                <a:spcPts val="0"/>
              </a:spcAft>
              <a:defRPr/>
            </a:pPr>
            <a:r>
              <a:rPr lang="ru-RU" b="1" dirty="0" smtClean="0">
                <a:solidFill>
                  <a:srgbClr val="FF00FF"/>
                </a:solidFill>
              </a:rPr>
              <a:t>Виды спортивных упражнений.</a:t>
            </a:r>
            <a:r>
              <a:rPr lang="ru-RU" dirty="0" smtClean="0">
                <a:solidFill>
                  <a:schemeClr val="accent1">
                    <a:tint val="83000"/>
                    <a:satMod val="150000"/>
                  </a:schemeClr>
                </a:solidFill>
              </a:rPr>
              <a:t/>
            </a:r>
            <a:br>
              <a:rPr lang="ru-RU" dirty="0" smtClean="0">
                <a:solidFill>
                  <a:schemeClr val="accent1">
                    <a:tint val="83000"/>
                    <a:satMod val="150000"/>
                  </a:schemeClr>
                </a:solidFill>
              </a:rPr>
            </a:br>
            <a:endParaRPr lang="ru-RU" dirty="0">
              <a:solidFill>
                <a:schemeClr val="accent1">
                  <a:tint val="83000"/>
                  <a:satMod val="150000"/>
                </a:schemeClr>
              </a:solidFill>
            </a:endParaRPr>
          </a:p>
        </p:txBody>
      </p:sp>
      <p:sp>
        <p:nvSpPr>
          <p:cNvPr id="3" name="Содержимое 2"/>
          <p:cNvSpPr>
            <a:spLocks noGrp="1"/>
          </p:cNvSpPr>
          <p:nvPr>
            <p:ph sz="half" idx="1"/>
          </p:nvPr>
        </p:nvSpPr>
        <p:spPr>
          <a:xfrm>
            <a:off x="228600" y="1143000"/>
            <a:ext cx="4572000" cy="5105400"/>
          </a:xfrm>
        </p:spPr>
        <p:txBody>
          <a:bodyPr>
            <a:normAutofit fontScale="62500" lnSpcReduction="20000"/>
          </a:bodyPr>
          <a:lstStyle/>
          <a:p>
            <a:pPr marL="448056" indent="-384048" eaLnBrk="1" fontAlgn="auto" hangingPunct="1">
              <a:spcAft>
                <a:spcPts val="0"/>
              </a:spcAft>
              <a:buFont typeface="Wingdings 2"/>
              <a:buChar char=""/>
              <a:defRPr/>
            </a:pPr>
            <a:r>
              <a:rPr lang="ru-RU" b="1" dirty="0" smtClean="0"/>
              <a:t>Аэробные </a:t>
            </a:r>
            <a:r>
              <a:rPr lang="ru-RU" dirty="0" smtClean="0"/>
              <a:t>упражнения увеличивают снабжение тканей кислородом. Это ходьба, бег, плавание, гребля, танцы, теннис и др. Естественные упражнения (прогулка, купание в водоеме) полезнее тех, которые выполняются в помещении.</a:t>
            </a:r>
          </a:p>
          <a:p>
            <a:pPr marL="448056" indent="-384048" eaLnBrk="1" fontAlgn="auto" hangingPunct="1">
              <a:spcAft>
                <a:spcPts val="0"/>
              </a:spcAft>
              <a:buFont typeface="Wingdings 2"/>
              <a:buNone/>
              <a:defRPr/>
            </a:pPr>
            <a:endParaRPr lang="ru-RU" dirty="0" smtClean="0"/>
          </a:p>
          <a:p>
            <a:pPr marL="448056" indent="-384048" eaLnBrk="1" fontAlgn="auto" hangingPunct="1">
              <a:spcAft>
                <a:spcPts val="0"/>
              </a:spcAft>
              <a:buFont typeface="Wingdings 2"/>
              <a:buChar char=""/>
              <a:defRPr/>
            </a:pPr>
            <a:r>
              <a:rPr lang="ru-RU" b="1" dirty="0" smtClean="0"/>
              <a:t>Силовые </a:t>
            </a:r>
            <a:r>
              <a:rPr lang="ru-RU" dirty="0" smtClean="0"/>
              <a:t>упражнения включают укрепление и увеличение размера мышц. Это отжимание, поднятие тяжестей, упражнения для брюшного пресса. Такие упражнения замедляют старение.</a:t>
            </a:r>
          </a:p>
          <a:p>
            <a:pPr marL="448056" indent="-384048" eaLnBrk="1" fontAlgn="auto" hangingPunct="1">
              <a:spcAft>
                <a:spcPts val="0"/>
              </a:spcAft>
              <a:buFont typeface="Wingdings 2"/>
              <a:buNone/>
              <a:defRPr/>
            </a:pPr>
            <a:endParaRPr lang="ru-RU" dirty="0" smtClean="0"/>
          </a:p>
          <a:p>
            <a:pPr marL="448056" indent="-384048" eaLnBrk="1" fontAlgn="auto" hangingPunct="1">
              <a:spcAft>
                <a:spcPts val="0"/>
              </a:spcAft>
              <a:buFont typeface="Wingdings 2"/>
              <a:buChar char=""/>
              <a:defRPr/>
            </a:pPr>
            <a:r>
              <a:rPr lang="ru-RU" b="1" dirty="0" smtClean="0"/>
              <a:t>Растяжка</a:t>
            </a:r>
            <a:r>
              <a:rPr lang="ru-RU" dirty="0" smtClean="0"/>
              <a:t> тренирует гибкость и подвижность суставов. Это достигается наклонами, поворотами, вращениями. Однако увеличение отдельными видами упражнений может нанести вред здоровью. Например, поднятие тяжестей надо чередовать с растяжками и аэробными упражнениями.</a:t>
            </a:r>
          </a:p>
          <a:p>
            <a:pPr marL="448056" indent="-384048" eaLnBrk="1" fontAlgn="auto" hangingPunct="1">
              <a:spcAft>
                <a:spcPts val="0"/>
              </a:spcAft>
              <a:buFont typeface="Wingdings 2"/>
              <a:buChar char=""/>
              <a:defRPr/>
            </a:pPr>
            <a:endParaRPr lang="ru-RU" dirty="0"/>
          </a:p>
        </p:txBody>
      </p:sp>
      <p:pic>
        <p:nvPicPr>
          <p:cNvPr id="22532" name="Picture 5" descr="C:\Documents and Settings\Учитель\Мои документы\фотографии\Д.Защиты детей\День защиты детей 2008\17.04.2008\17.04.08\DSC00473.JPG"/>
          <p:cNvPicPr>
            <a:picLocks noGrp="1" noChangeAspect="1" noChangeArrowheads="1"/>
          </p:cNvPicPr>
          <p:nvPr>
            <p:ph sz="half" idx="2"/>
          </p:nvPr>
        </p:nvPicPr>
        <p:blipFill>
          <a:blip r:embed="rId2" cstate="print"/>
          <a:stretch>
            <a:fillRect/>
          </a:stretch>
        </p:blipFill>
        <p:spPr>
          <a:xfrm>
            <a:off x="4876800" y="2057400"/>
            <a:ext cx="3961015" cy="3420687"/>
          </a:xfr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TotalTime>
  <Words>644</Words>
  <Application>Microsoft Office PowerPoint</Application>
  <PresentationFormat>Экран (4:3)</PresentationFormat>
  <Paragraphs>40</Paragraphs>
  <Slides>16</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0</vt:i4>
      </vt:variant>
      <vt:variant>
        <vt:lpstr>Заголовки слайдов</vt:lpstr>
      </vt:variant>
      <vt:variant>
        <vt:i4>16</vt:i4>
      </vt:variant>
    </vt:vector>
  </HeadingPairs>
  <TitlesOfParts>
    <vt:vector size="17" baseType="lpstr">
      <vt:lpstr>Яркая</vt:lpstr>
      <vt:lpstr>Подготовила: педагог. доп. образования Логинова О.В </vt:lpstr>
      <vt:lpstr>Цель работы:</vt:lpstr>
      <vt:lpstr>Слайд 3</vt:lpstr>
      <vt:lpstr>Слайд 4</vt:lpstr>
      <vt:lpstr>Движение </vt:lpstr>
      <vt:lpstr>Исследования гигиенистов и физиологов свидетельствуют:</vt:lpstr>
      <vt:lpstr>Снижение двигательной активности – гиподинамия </vt:lpstr>
      <vt:lpstr>Слайд 8</vt:lpstr>
      <vt:lpstr>Виды спортивных упражнений. </vt:lpstr>
      <vt:lpstr>Рекомендации по двигательному режиму школьника</vt:lpstr>
      <vt:lpstr>Роль спорта в жизни человека</vt:lpstr>
      <vt:lpstr>Слайд 12</vt:lpstr>
      <vt:lpstr>Слайд 13</vt:lpstr>
      <vt:lpstr>Нет ничего важнее здоровья человека, а чтобы быть здоровым надо заниматься спортом. Это должен знать каждый!</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Движение - это жизьнь</dc:title>
  <cp:lastModifiedBy>Галина</cp:lastModifiedBy>
  <cp:revision>66</cp:revision>
  <dcterms:modified xsi:type="dcterms:W3CDTF">2020-08-06T15:34:56Z</dcterms:modified>
</cp:coreProperties>
</file>