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2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F4BDE-C0D6-483A-A7EC-F24E7EA4540C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88D16-2572-4623-9391-7B6354902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35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3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2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40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6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3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44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6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7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1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9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0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0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1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27A9-D365-469E-90C0-B9765ACC898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9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0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8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3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0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BED3-CCD7-412D-AE47-07CD158A2AA1}" type="datetimeFigureOut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26.10.2020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93AE-0C1F-47D9-99C2-29D17F85CD65}" type="slidenum">
              <a:rPr lang="ru-RU" smtClean="0">
                <a:solidFill>
                  <a:srgbClr val="626A19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626A1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5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8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9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4.xm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4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2.png"/><Relationship Id="rId5" Type="http://schemas.openxmlformats.org/officeDocument/2006/relationships/image" Target="../media/image48.jpeg"/><Relationship Id="rId15" Type="http://schemas.openxmlformats.org/officeDocument/2006/relationships/slide" Target="slide4.xml"/><Relationship Id="rId10" Type="http://schemas.openxmlformats.org/officeDocument/2006/relationships/image" Target="../media/image23.png"/><Relationship Id="rId4" Type="http://schemas.openxmlformats.org/officeDocument/2006/relationships/image" Target="../media/image47.jpeg"/><Relationship Id="rId9" Type="http://schemas.openxmlformats.org/officeDocument/2006/relationships/image" Target="../media/image25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irect-press.ru/images/stories/2014/Curyozi/12-2014/04/znaki1.gif" TargetMode="External"/><Relationship Id="rId13" Type="http://schemas.openxmlformats.org/officeDocument/2006/relationships/hyperlink" Target="http://s2.gazu.ru/uploads/znaki/107.png" TargetMode="External"/><Relationship Id="rId18" Type="http://schemas.openxmlformats.org/officeDocument/2006/relationships/hyperlink" Target="http://s3.gazu.ru/uploads/znaki/198.png" TargetMode="External"/><Relationship Id="rId26" Type="http://schemas.openxmlformats.org/officeDocument/2006/relationships/hyperlink" Target="http://otrisovki.ucoz.ua/_pu/0/42019203.jpg" TargetMode="External"/><Relationship Id="rId39" Type="http://schemas.openxmlformats.org/officeDocument/2006/relationships/hyperlink" Target="http://www.sportextrem.ru/img/site/plakat_copy.jpg" TargetMode="External"/><Relationship Id="rId3" Type="http://schemas.openxmlformats.org/officeDocument/2006/relationships/hyperlink" Target="http://clipartist.net/openclipart.org/Artists/AhNinniah/road_perspective_ahninniah-555px.png" TargetMode="External"/><Relationship Id="rId21" Type="http://schemas.openxmlformats.org/officeDocument/2006/relationships/hyperlink" Target="http://s1.gazu.ru/uploads/znaki/68.png" TargetMode="External"/><Relationship Id="rId34" Type="http://schemas.openxmlformats.org/officeDocument/2006/relationships/hyperlink" Target="http://www.belta.by/newnimages/001098_00000647230.jpg" TargetMode="External"/><Relationship Id="rId42" Type="http://schemas.openxmlformats.org/officeDocument/2006/relationships/hyperlink" Target="http://s1.gazu.ru/uploads/znaki/192.png" TargetMode="External"/><Relationship Id="rId7" Type="http://schemas.openxmlformats.org/officeDocument/2006/relationships/hyperlink" Target="http://ddu257.minsk.edu.by/sm_full.aspx?guid=2403" TargetMode="External"/><Relationship Id="rId12" Type="http://schemas.openxmlformats.org/officeDocument/2006/relationships/hyperlink" Target="http://s4.gazu.ru/uploads/znaki/69.png" TargetMode="External"/><Relationship Id="rId17" Type="http://schemas.openxmlformats.org/officeDocument/2006/relationships/hyperlink" Target="http://s4.gazu.ru/uploads/znaki/189.png" TargetMode="External"/><Relationship Id="rId25" Type="http://schemas.openxmlformats.org/officeDocument/2006/relationships/hyperlink" Target="http://alfaday.net/uploads/posts/2013-06/1370035409_3jf0fknzd2bkh1v.jpg" TargetMode="External"/><Relationship Id="rId33" Type="http://schemas.openxmlformats.org/officeDocument/2006/relationships/hyperlink" Target="http://sxemka.com/" TargetMode="External"/><Relationship Id="rId38" Type="http://schemas.openxmlformats.org/officeDocument/2006/relationships/hyperlink" Target="http://www.mammyhappy.com/photos/resized/shema_rastoyaniya_586_262.jpg" TargetMode="External"/><Relationship Id="rId46" Type="http://schemas.openxmlformats.org/officeDocument/2006/relationships/hyperlink" Target="http://didaktor.ru/wp-content/uploads/2011/01/%D0%A7%D0%B0%D1%81%D1%8B.pps" TargetMode="External"/><Relationship Id="rId2" Type="http://schemas.openxmlformats.org/officeDocument/2006/relationships/hyperlink" Target="http://edu-teacherzv.ucoz.ru/1/14-10-2012/attachment.gif" TargetMode="External"/><Relationship Id="rId16" Type="http://schemas.openxmlformats.org/officeDocument/2006/relationships/hyperlink" Target="http://s4.gazu.ru/uploads/znaki/165.png" TargetMode="External"/><Relationship Id="rId20" Type="http://schemas.openxmlformats.org/officeDocument/2006/relationships/hyperlink" Target="http://s1.gazu.ru/uploads/znaki/88.png" TargetMode="External"/><Relationship Id="rId29" Type="http://schemas.openxmlformats.org/officeDocument/2006/relationships/hyperlink" Target="https://yadi.sk/d/RKQOl6mOfos5j" TargetMode="External"/><Relationship Id="rId41" Type="http://schemas.openxmlformats.org/officeDocument/2006/relationships/hyperlink" Target="http://s1.gazu.ru/uploads/znaki/24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ripov.davlimaik.edusite.ru/images/post-238442-1273594121_thumb.png" TargetMode="External"/><Relationship Id="rId11" Type="http://schemas.openxmlformats.org/officeDocument/2006/relationships/hyperlink" Target="http://www.gazu.ru/znaki/1/1.22/" TargetMode="External"/><Relationship Id="rId24" Type="http://schemas.openxmlformats.org/officeDocument/2006/relationships/hyperlink" Target="http://s3.gazu.ru/uploads/znaki/138.png" TargetMode="External"/><Relationship Id="rId32" Type="http://schemas.openxmlformats.org/officeDocument/2006/relationships/hyperlink" Target="http://www.liveinternet.ru/users/5096443/post350892051/" TargetMode="External"/><Relationship Id="rId37" Type="http://schemas.openxmlformats.org/officeDocument/2006/relationships/hyperlink" Target="http://vologda-portal.ru.images.1c-bitrix-cdn.ru/upload/iblock/cd4/fliker.jpg?135247009870692" TargetMode="External"/><Relationship Id="rId40" Type="http://schemas.openxmlformats.org/officeDocument/2006/relationships/hyperlink" Target="http://www.propaganda-bdd.ru/" TargetMode="External"/><Relationship Id="rId45" Type="http://schemas.openxmlformats.org/officeDocument/2006/relationships/hyperlink" Target="http://didaktor.ru/animirovannye-chasy-na-multimedijnom-uroke/" TargetMode="External"/><Relationship Id="rId5" Type="http://schemas.openxmlformats.org/officeDocument/2006/relationships/hyperlink" Target="http://www.quia.com/files/quia/users/ritacarvalho/soccerboy.gif" TargetMode="External"/><Relationship Id="rId15" Type="http://schemas.openxmlformats.org/officeDocument/2006/relationships/hyperlink" Target="http://s4.gazu.ru/uploads/znaki/33.png" TargetMode="External"/><Relationship Id="rId23" Type="http://schemas.openxmlformats.org/officeDocument/2006/relationships/hyperlink" Target="http://s4.gazu.ru/uploads/znaki/57.png" TargetMode="External"/><Relationship Id="rId28" Type="http://schemas.openxmlformats.org/officeDocument/2006/relationships/hyperlink" Target="https://yadi.sk/d/NXENFmaAfos7q" TargetMode="External"/><Relationship Id="rId36" Type="http://schemas.openxmlformats.org/officeDocument/2006/relationships/hyperlink" Target="http://semicvetik.org.ru/images/-vidno-izdaleka.jpg" TargetMode="External"/><Relationship Id="rId10" Type="http://schemas.openxmlformats.org/officeDocument/2006/relationships/hyperlink" Target="https://lh5.ggpht.com/VMQ2Rv2qBwj-zzrxC001Cmzq_FhyAdwBi0Od1hycPkCbFizmM7JxkORK7GL-KnzBgyUH=s115" TargetMode="External"/><Relationship Id="rId19" Type="http://schemas.openxmlformats.org/officeDocument/2006/relationships/hyperlink" Target="http://s3.gazu.ru/uploads/znaki/142.png" TargetMode="External"/><Relationship Id="rId31" Type="http://schemas.openxmlformats.org/officeDocument/2006/relationships/hyperlink" Target="http://cs417820.vk.me/v417820210/7a8c/g6QJ7BCdN4M.jpg" TargetMode="External"/><Relationship Id="rId44" Type="http://schemas.openxmlformats.org/officeDocument/2006/relationships/hyperlink" Target="http://s3.gazu.ru/uploads/znaki/106.png" TargetMode="External"/><Relationship Id="rId4" Type="http://schemas.openxmlformats.org/officeDocument/2006/relationships/hyperlink" Target="http://www.leon4ik.com/_ld/152/78545770.jpg" TargetMode="External"/><Relationship Id="rId9" Type="http://schemas.openxmlformats.org/officeDocument/2006/relationships/hyperlink" Target="http://www.proshkolu.ru/user/913561/file/5395764/" TargetMode="External"/><Relationship Id="rId14" Type="http://schemas.openxmlformats.org/officeDocument/2006/relationships/hyperlink" Target="http://s1.gazu.ru/uploads/znaki/140.png" TargetMode="External"/><Relationship Id="rId22" Type="http://schemas.openxmlformats.org/officeDocument/2006/relationships/hyperlink" Target="http://s1.gazu.ru/uploads/znaki/12.png" TargetMode="External"/><Relationship Id="rId27" Type="http://schemas.openxmlformats.org/officeDocument/2006/relationships/hyperlink" Target="http://www.playcast.ru/uploads/2014/09/24/9953069.png" TargetMode="External"/><Relationship Id="rId30" Type="http://schemas.openxmlformats.org/officeDocument/2006/relationships/hyperlink" Target="https://yadi.sk/d/Ab8ucJrbfosA6" TargetMode="External"/><Relationship Id="rId35" Type="http://schemas.openxmlformats.org/officeDocument/2006/relationships/hyperlink" Target="http://safety-car.info/images/stories/press/2008/Fliker-04.jpg" TargetMode="External"/><Relationship Id="rId43" Type="http://schemas.openxmlformats.org/officeDocument/2006/relationships/hyperlink" Target="http://s1.gazu.ru/uploads/znaki/164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-n.ru/communities.aspx?cat_no=236875&amp;d_no=381337&amp;ext=Attachment.aspx?Id=195310" TargetMode="External"/><Relationship Id="rId13" Type="http://schemas.openxmlformats.org/officeDocument/2006/relationships/hyperlink" Target="http://didaktor.ru/wp-content/uploads/2011/01/%D0%A7%D0%B0%D1%81%D1%8B.pps" TargetMode="External"/><Relationship Id="rId3" Type="http://schemas.openxmlformats.org/officeDocument/2006/relationships/hyperlink" Target="http://www.it-n.ru/communities.aspx?cat_no=236875&amp;d_no=377922&amp;ext=Attachment.aspx?Id=193692" TargetMode="External"/><Relationship Id="rId7" Type="http://schemas.openxmlformats.org/officeDocument/2006/relationships/hyperlink" Target="http://www.it-n.ru/communities.aspx?cat_no=236875&amp;d_no=374023&amp;ext=Attachment.aspx?Id=191298" TargetMode="External"/><Relationship Id="rId12" Type="http://schemas.openxmlformats.org/officeDocument/2006/relationships/hyperlink" Target="http://www.it-n.ru/communities.aspx?cat_no=236875&amp;d_no=381069&amp;ext=Attachment.aspx?Id=195056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t-n.ru/communities.aspx?cat_no=236875&amp;d_no=381902&amp;ext=Attachment.aspx?Id=195767" TargetMode="External"/><Relationship Id="rId11" Type="http://schemas.openxmlformats.org/officeDocument/2006/relationships/hyperlink" Target="http://www.it-n.ru/communities.aspx?cat_no=236875&amp;d_no=372682&amp;ext=Attachment.aspx?Id=190510" TargetMode="External"/><Relationship Id="rId5" Type="http://schemas.openxmlformats.org/officeDocument/2006/relationships/hyperlink" Target="http://www.it-n.ru/communities.aspx?cat_no=236875&amp;d_no=381676&amp;ext=Attachment.aspx?Id=195611" TargetMode="External"/><Relationship Id="rId10" Type="http://schemas.openxmlformats.org/officeDocument/2006/relationships/hyperlink" Target="http://www.it-n.ru/communities.aspx?cat_no=236875&amp;d_no=373020&amp;ext=Attachment.aspx?Id=190753" TargetMode="External"/><Relationship Id="rId4" Type="http://schemas.openxmlformats.org/officeDocument/2006/relationships/hyperlink" Target="http://www.it-n.ru/communities.aspx?cat_no=236875&amp;d_no=381016&amp;ext=Attachment.aspx?Id=195027" TargetMode="External"/><Relationship Id="rId9" Type="http://schemas.openxmlformats.org/officeDocument/2006/relationships/hyperlink" Target="http://www.it-n.ru/communities.aspx?cat_no=236875&amp;d_no=372999&amp;ext=Attachment.aspx?Id=190746" TargetMode="External"/><Relationship Id="rId14" Type="http://schemas.openxmlformats.org/officeDocument/2006/relationships/hyperlink" Target="http://www.it-n.ru/communities.aspx?cat_no=357600&amp;d_no=369096&amp;ext=Attachment.aspx?Id=18853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slide" Target="slide4.xml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0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194" y="327546"/>
            <a:ext cx="8461612" cy="6196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9119" y="636511"/>
            <a:ext cx="6065763" cy="1569660"/>
          </a:xfrm>
          <a:prstGeom prst="rect">
            <a:avLst/>
          </a:prstGeom>
          <a:noFill/>
          <a:scene3d>
            <a:camera prst="orthographicFront"/>
            <a:lightRig rig="contrasting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AB833">
                    <a:lumMod val="75000"/>
                  </a:srgbClr>
                </a:solidFill>
                <a:effectLst>
                  <a:glow rad="127000">
                    <a:prstClr val="white">
                      <a:alpha val="85000"/>
                    </a:prst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Юным участникам</a:t>
            </a:r>
          </a:p>
          <a:p>
            <a:pPr algn="ctr"/>
            <a:r>
              <a:rPr lang="ru-RU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AB833">
                    <a:lumMod val="75000"/>
                  </a:srgbClr>
                </a:solidFill>
                <a:effectLst>
                  <a:glow rad="127000">
                    <a:prstClr val="white">
                      <a:alpha val="85000"/>
                    </a:prst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дорожного движения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8AB833">
                  <a:lumMod val="75000"/>
                </a:srgbClr>
              </a:solidFill>
              <a:effectLst>
                <a:glow rad="127000">
                  <a:prstClr val="white">
                    <a:alpha val="85000"/>
                  </a:prst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4926841" y="5636810"/>
            <a:ext cx="38077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prstClr val="white"/>
                  </a:solidFill>
                  <a:prstDash val="solid"/>
                </a:ln>
                <a:solidFill>
                  <a:srgbClr val="8AB833">
                    <a:lumMod val="50000"/>
                  </a:srgbClr>
                </a:solidFill>
                <a:effectLst>
                  <a:glow rad="127000">
                    <a:prstClr val="white">
                      <a:alpha val="62000"/>
                    </a:prst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Сысоева Ольга</a:t>
            </a:r>
          </a:p>
          <a:p>
            <a:pPr algn="ctr"/>
            <a:r>
              <a:rPr lang="ru-RU" sz="2400" b="1" dirty="0" smtClean="0">
                <a:ln w="3175">
                  <a:solidFill>
                    <a:prstClr val="white"/>
                  </a:solidFill>
                  <a:prstDash val="solid"/>
                </a:ln>
                <a:solidFill>
                  <a:srgbClr val="8AB833">
                    <a:lumMod val="50000"/>
                  </a:srgbClr>
                </a:solidFill>
                <a:effectLst>
                  <a:glow rad="127000">
                    <a:prstClr val="white">
                      <a:alpha val="62000"/>
                    </a:prst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Алексеевна</a:t>
            </a:r>
            <a:endParaRPr lang="ru-RU" sz="2400" b="1" dirty="0">
              <a:ln w="3175">
                <a:solidFill>
                  <a:prstClr val="white"/>
                </a:solidFill>
                <a:prstDash val="solid"/>
              </a:ln>
              <a:solidFill>
                <a:srgbClr val="8AB833">
                  <a:lumMod val="50000"/>
                </a:srgbClr>
              </a:solidFill>
              <a:effectLst>
                <a:glow rad="127000">
                  <a:prstClr val="white">
                    <a:alpha val="62000"/>
                  </a:prst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764">
            <a:off x="7033854" y="3732208"/>
            <a:ext cx="1655776" cy="16557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194">
            <a:off x="7275563" y="2384774"/>
            <a:ext cx="1352852" cy="9902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064" y="4221585"/>
            <a:ext cx="1341906" cy="13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quia.com/files/quia/users/ritacarvalho/soccerboy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610">
            <a:off x="5997299" y="3507794"/>
            <a:ext cx="871001" cy="11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219">
            <a:off x="2420187" y="3256318"/>
            <a:ext cx="2038095" cy="30476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404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проедет перекрёсток вторым?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2966" y="5962615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 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8046" y="5962615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5346" y="5962615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3 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2234" y="5733854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2234" y="5733854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000" y="1268413"/>
            <a:ext cx="7992000" cy="4321175"/>
            <a:chOff x="576000" y="1268413"/>
            <a:chExt cx="7992000" cy="4321175"/>
          </a:xfrm>
          <a:effectLst>
            <a:glow rad="127000">
              <a:srgbClr val="93A130">
                <a:alpha val="70000"/>
              </a:srgbClr>
            </a:glow>
          </a:effectLst>
        </p:grpSpPr>
        <p:grpSp>
          <p:nvGrpSpPr>
            <p:cNvPr id="3" name="Группа 2"/>
            <p:cNvGrpSpPr/>
            <p:nvPr/>
          </p:nvGrpSpPr>
          <p:grpSpPr>
            <a:xfrm>
              <a:off x="576000" y="1268413"/>
              <a:ext cx="7992000" cy="4321175"/>
              <a:chOff x="470236" y="1268413"/>
              <a:chExt cx="8203528" cy="4321175"/>
            </a:xfrm>
          </p:grpSpPr>
          <p:pic>
            <p:nvPicPr>
              <p:cNvPr id="13" name="Рисунок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236" y="1268413"/>
                <a:ext cx="8203528" cy="432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Блок-схема: узел 5"/>
              <p:cNvSpPr/>
              <p:nvPr/>
            </p:nvSpPr>
            <p:spPr>
              <a:xfrm>
                <a:off x="3723632" y="1552554"/>
                <a:ext cx="504825" cy="50482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indent="-342900" algn="ctr">
                  <a:defRPr/>
                </a:pPr>
                <a:r>
                  <a:rPr lang="ru-RU" sz="2400" b="1" dirty="0">
                    <a:solidFill>
                      <a:srgbClr val="545F1B"/>
                    </a:solidFill>
                    <a:latin typeface="Calibri Light"/>
                  </a:rPr>
                  <a:t>1 </a:t>
                </a:r>
              </a:p>
            </p:txBody>
          </p:sp>
          <p:sp>
            <p:nvSpPr>
              <p:cNvPr id="7" name="Блок-схема: узел 6"/>
              <p:cNvSpPr/>
              <p:nvPr/>
            </p:nvSpPr>
            <p:spPr>
              <a:xfrm>
                <a:off x="1647931" y="3795477"/>
                <a:ext cx="504825" cy="503237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indent="-342900" algn="ctr">
                  <a:defRPr/>
                </a:pPr>
                <a:r>
                  <a:rPr lang="ru-RU" sz="2400" b="1" dirty="0">
                    <a:solidFill>
                      <a:srgbClr val="545F1B"/>
                    </a:solidFill>
                    <a:latin typeface="Calibri Light"/>
                  </a:rPr>
                  <a:t>3 </a:t>
                </a:r>
              </a:p>
            </p:txBody>
          </p:sp>
          <p:sp>
            <p:nvSpPr>
              <p:cNvPr id="8" name="Блок-схема: узел 7"/>
              <p:cNvSpPr/>
              <p:nvPr/>
            </p:nvSpPr>
            <p:spPr>
              <a:xfrm>
                <a:off x="6570538" y="1597520"/>
                <a:ext cx="504825" cy="50482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indent="-342900" algn="ctr">
                  <a:defRPr/>
                </a:pPr>
                <a:r>
                  <a:rPr lang="ru-RU" sz="2400" b="1" dirty="0">
                    <a:solidFill>
                      <a:srgbClr val="545F1B"/>
                    </a:solidFill>
                    <a:latin typeface="Calibri Light"/>
                  </a:rPr>
                  <a:t>2 </a:t>
                </a:r>
              </a:p>
            </p:txBody>
          </p:sp>
        </p:grpSp>
        <p:sp>
          <p:nvSpPr>
            <p:cNvPr id="16" name="4-конечная звезда 15"/>
            <p:cNvSpPr/>
            <p:nvPr/>
          </p:nvSpPr>
          <p:spPr>
            <a:xfrm rot="1807829">
              <a:off x="1375111" y="4448980"/>
              <a:ext cx="305831" cy="284398"/>
            </a:xfrm>
            <a:prstGeom prst="star4">
              <a:avLst>
                <a:gd name="adj" fmla="val 1947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4-конечная звезда 17"/>
            <p:cNvSpPr/>
            <p:nvPr/>
          </p:nvSpPr>
          <p:spPr>
            <a:xfrm rot="20933451">
              <a:off x="3213007" y="4006748"/>
              <a:ext cx="305830" cy="284398"/>
            </a:xfrm>
            <a:prstGeom prst="star4">
              <a:avLst>
                <a:gd name="adj" fmla="val 1947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546" y="249363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является водителем?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8046" y="5961096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8182" y="5961096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2900" y="5961096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1, 2, 3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2112" y="5860603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2161" y="5860603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2282" y="1385860"/>
            <a:ext cx="7859437" cy="4475015"/>
            <a:chOff x="576365" y="1385860"/>
            <a:chExt cx="7859437" cy="4475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802" y="3580959"/>
              <a:ext cx="1800000" cy="1908377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glow rad="127000">
                <a:srgbClr val="93A130">
                  <a:alpha val="70000"/>
                </a:srgbClr>
              </a:glo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585" y="2324037"/>
              <a:ext cx="1772831" cy="208800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glow rad="127000">
                <a:srgbClr val="93A130">
                  <a:alpha val="70000"/>
                </a:srgbClr>
              </a:glow>
            </a:effectLst>
          </p:spPr>
        </p:pic>
        <p:pic>
          <p:nvPicPr>
            <p:cNvPr id="1026" name="Picture 2" descr="http://www.valday-service.ru/blog/wp-content/uploads/2013/06/%D1%80%D0%B8%D1%81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84" y="1385860"/>
              <a:ext cx="2171679" cy="216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glow rad="127000">
                <a:srgbClr val="93A130">
                  <a:alpha val="7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76365" y="3474729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532924" y="4349938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437232" y="5381904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sp>
        <p:nvSpPr>
          <p:cNvPr id="22" name="Управляющая кнопка: далее 21">
            <a:hlinkClick r:id="rId8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19" grpId="3" animBg="1"/>
      <p:bldP spid="19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979" y="216792"/>
            <a:ext cx="835890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каком порядке проедут </a:t>
            </a:r>
          </a:p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транспортные средства?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5751" y="5889009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2, 1 и 3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8046" y="5889009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 и 3, 2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427" y="5889009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1, 2, 3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4934" y="5833774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4934" y="5833774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79805" y="2082472"/>
            <a:ext cx="4862468" cy="2988000"/>
            <a:chOff x="2079805" y="2082472"/>
            <a:chExt cx="4862468" cy="2988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805" y="2082472"/>
              <a:ext cx="4862468" cy="2988000"/>
            </a:xfrm>
            <a:prstGeom prst="rect">
              <a:avLst/>
            </a:prstGeom>
            <a:effectLst>
              <a:glow rad="127000">
                <a:srgbClr val="93A130">
                  <a:alpha val="82000"/>
                </a:srgbClr>
              </a:glow>
            </a:effectLst>
          </p:spPr>
        </p:pic>
        <p:sp>
          <p:nvSpPr>
            <p:cNvPr id="13" name="Овал 12"/>
            <p:cNvSpPr/>
            <p:nvPr/>
          </p:nvSpPr>
          <p:spPr>
            <a:xfrm>
              <a:off x="2105322" y="3196055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151836" y="4119164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5806465" y="215102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0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19" grpId="3" animBg="1"/>
      <p:bldP spid="19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</a:t>
            </a:r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проедет перекрёсток первым?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1520" y="5948184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8046" y="5948184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6052" y="5948184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3</a:t>
            </a:r>
            <a:endParaRPr lang="ru-RU" sz="2400" b="1" dirty="0">
              <a:solidFill>
                <a:srgbClr val="545F1B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315" y="1376210"/>
            <a:ext cx="7139370" cy="3920052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49544" y="5802768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49544" y="5802768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6" grpId="3" animBg="1"/>
      <p:bldP spid="16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7963" y="269981"/>
            <a:ext cx="872922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запрещён переход дороги?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47484" y="1151367"/>
            <a:ext cx="2387147" cy="2223396"/>
            <a:chOff x="547484" y="1151367"/>
            <a:chExt cx="2387147" cy="2223396"/>
          </a:xfrm>
        </p:grpSpPr>
        <p:pic>
          <p:nvPicPr>
            <p:cNvPr id="4" name="Рисунок 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461" b="18"/>
            <a:stretch/>
          </p:blipFill>
          <p:spPr bwMode="auto">
            <a:xfrm>
              <a:off x="1053362" y="1151367"/>
              <a:ext cx="1800520" cy="180000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92710" y="2913098"/>
              <a:ext cx="1941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626A19"/>
                  </a:solidFill>
                </a:rPr>
                <a:t>Возле мостов</a:t>
              </a:r>
              <a:endParaRPr lang="ru-RU" sz="2400" dirty="0">
                <a:solidFill>
                  <a:srgbClr val="626A19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47484" y="1151367"/>
              <a:ext cx="504913" cy="41631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671741" y="1151367"/>
            <a:ext cx="4724006" cy="2223396"/>
            <a:chOff x="3671741" y="1151367"/>
            <a:chExt cx="4724006" cy="2223396"/>
          </a:xfrm>
        </p:grpSpPr>
        <p:sp>
          <p:nvSpPr>
            <p:cNvPr id="3" name="TextBox 2"/>
            <p:cNvSpPr txBox="1"/>
            <p:nvPr/>
          </p:nvSpPr>
          <p:spPr>
            <a:xfrm>
              <a:off x="4021710" y="2913098"/>
              <a:ext cx="437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626A19"/>
                  </a:solidFill>
                </a:rPr>
                <a:t>На крутых поворотах</a:t>
              </a:r>
              <a:endParaRPr lang="ru-RU" sz="2400" dirty="0">
                <a:solidFill>
                  <a:srgbClr val="626A19"/>
                </a:solidFill>
              </a:endParaRPr>
            </a:p>
          </p:txBody>
        </p:sp>
        <p:pic>
          <p:nvPicPr>
            <p:cNvPr id="8" name="Рисунок 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4" r="59916" b="18"/>
            <a:stretch/>
          </p:blipFill>
          <p:spPr bwMode="auto">
            <a:xfrm>
              <a:off x="3671741" y="1151367"/>
              <a:ext cx="1800519" cy="180000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47" r="19814" b="18"/>
            <a:stretch/>
          </p:blipFill>
          <p:spPr bwMode="auto">
            <a:xfrm>
              <a:off x="6303647" y="1151367"/>
              <a:ext cx="1800520" cy="180000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5598195" y="1151367"/>
              <a:ext cx="504913" cy="41631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461681" y="3396191"/>
            <a:ext cx="2818917" cy="2561961"/>
            <a:chOff x="1461681" y="3396191"/>
            <a:chExt cx="2818917" cy="2561961"/>
          </a:xfrm>
        </p:grpSpPr>
        <p:sp>
          <p:nvSpPr>
            <p:cNvPr id="7" name="TextBox 6"/>
            <p:cNvSpPr txBox="1"/>
            <p:nvPr/>
          </p:nvSpPr>
          <p:spPr>
            <a:xfrm>
              <a:off x="1461681" y="5127155"/>
              <a:ext cx="2818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626A19"/>
                  </a:solidFill>
                </a:rPr>
                <a:t>Где дорога хорошо просматривается</a:t>
              </a:r>
              <a:endParaRPr lang="ru-RU" sz="2400" dirty="0">
                <a:solidFill>
                  <a:srgbClr val="626A19"/>
                </a:solidFill>
              </a:endParaRPr>
            </a:p>
          </p:txBody>
        </p:sp>
        <p:pic>
          <p:nvPicPr>
            <p:cNvPr id="11" name="Рисунок 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6" r="39765" b="18"/>
            <a:stretch/>
          </p:blipFill>
          <p:spPr bwMode="auto">
            <a:xfrm>
              <a:off x="2041212" y="3417779"/>
              <a:ext cx="1800520" cy="180000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1570048" y="3396191"/>
              <a:ext cx="504913" cy="41631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60505" y="3396191"/>
            <a:ext cx="2644854" cy="2192629"/>
            <a:chOff x="4860505" y="3396191"/>
            <a:chExt cx="2644854" cy="2192629"/>
          </a:xfrm>
        </p:grpSpPr>
        <p:sp>
          <p:nvSpPr>
            <p:cNvPr id="6" name="TextBox 5"/>
            <p:cNvSpPr txBox="1"/>
            <p:nvPr/>
          </p:nvSpPr>
          <p:spPr>
            <a:xfrm>
              <a:off x="4960122" y="5127155"/>
              <a:ext cx="2545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626A19"/>
                  </a:solidFill>
                </a:rPr>
                <a:t>Возле  тоннелей</a:t>
              </a:r>
              <a:endParaRPr lang="ru-RU" sz="2400" dirty="0">
                <a:solidFill>
                  <a:srgbClr val="626A19"/>
                </a:solidFill>
              </a:endParaRPr>
            </a:p>
          </p:txBody>
        </p:sp>
        <p:pic>
          <p:nvPicPr>
            <p:cNvPr id="14" name="Рисунок 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9" b="18"/>
            <a:stretch/>
          </p:blipFill>
          <p:spPr bwMode="auto">
            <a:xfrm>
              <a:off x="5332198" y="3417779"/>
              <a:ext cx="1800520" cy="180000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5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4860505" y="3396191"/>
              <a:ext cx="504913" cy="41631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4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41520" y="5968280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1, 2, 3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8046" y="5968280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1, 2, 4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86052" y="5968280"/>
            <a:ext cx="122790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2, 3, 4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49544" y="5802768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9544" y="5802768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Управляющая кнопка: далее 25">
            <a:hlinkClick r:id="rId6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1" grpId="3" animBg="1"/>
      <p:bldP spid="31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Надёжная защита пешехода - фликер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6" y="1661229"/>
            <a:ext cx="8051908" cy="3600000"/>
          </a:xfrm>
          <a:prstGeom prst="rect">
            <a:avLst/>
          </a:prstGeom>
          <a:effectLst>
            <a:glow rad="127000">
              <a:srgbClr val="93A130">
                <a:alpha val="70000"/>
              </a:srgbClr>
            </a:glow>
          </a:effectLst>
        </p:spPr>
      </p:pic>
      <p:grpSp>
        <p:nvGrpSpPr>
          <p:cNvPr id="45" name="1"/>
          <p:cNvGrpSpPr/>
          <p:nvPr/>
        </p:nvGrpSpPr>
        <p:grpSpPr>
          <a:xfrm>
            <a:off x="1817132" y="1661229"/>
            <a:ext cx="5509736" cy="3779394"/>
            <a:chOff x="1817132" y="1962038"/>
            <a:chExt cx="5509736" cy="3779394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32" y="1962038"/>
              <a:ext cx="5509736" cy="3471133"/>
            </a:xfrm>
            <a:prstGeom prst="rect">
              <a:avLst/>
            </a:prstGeom>
            <a:effectLst>
              <a:glow rad="127000">
                <a:srgbClr val="93A130">
                  <a:alpha val="70000"/>
                </a:srgbClr>
              </a:glow>
            </a:effectLst>
          </p:spPr>
        </p:pic>
        <p:sp>
          <p:nvSpPr>
            <p:cNvPr id="47" name="TextBox 46"/>
            <p:cNvSpPr txBox="1"/>
            <p:nvPr/>
          </p:nvSpPr>
          <p:spPr>
            <a:xfrm>
              <a:off x="1817132" y="5372100"/>
              <a:ext cx="5509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2"/>
          <p:cNvGrpSpPr/>
          <p:nvPr/>
        </p:nvGrpSpPr>
        <p:grpSpPr>
          <a:xfrm>
            <a:off x="1817132" y="1661229"/>
            <a:ext cx="5509736" cy="3600000"/>
            <a:chOff x="1817132" y="2514734"/>
            <a:chExt cx="5509736" cy="3600000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3295" y="2514734"/>
              <a:ext cx="5400001" cy="3600000"/>
            </a:xfrm>
            <a:prstGeom prst="rect">
              <a:avLst/>
            </a:prstGeom>
            <a:effectLst>
              <a:glow rad="127000">
                <a:srgbClr val="93A130">
                  <a:alpha val="70000"/>
                </a:srgbClr>
              </a:glo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1817132" y="5372100"/>
              <a:ext cx="5509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3"/>
          <p:cNvGrpSpPr/>
          <p:nvPr/>
        </p:nvGrpSpPr>
        <p:grpSpPr>
          <a:xfrm>
            <a:off x="1817132" y="1661229"/>
            <a:ext cx="5509736" cy="3600000"/>
            <a:chOff x="1817132" y="2390722"/>
            <a:chExt cx="5509736" cy="360000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538" y="2390722"/>
              <a:ext cx="4374685" cy="3600000"/>
            </a:xfrm>
            <a:prstGeom prst="rect">
              <a:avLst/>
            </a:prstGeom>
            <a:effectLst>
              <a:glow rad="127000">
                <a:srgbClr val="93A130">
                  <a:alpha val="70000"/>
                </a:srgbClr>
              </a:glow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1817132" y="5372100"/>
              <a:ext cx="5509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4"/>
          <p:cNvGrpSpPr>
            <a:grpSpLocks noChangeAspect="1"/>
          </p:cNvGrpSpPr>
          <p:nvPr/>
        </p:nvGrpSpPr>
        <p:grpSpPr>
          <a:xfrm>
            <a:off x="1817132" y="1661229"/>
            <a:ext cx="5509736" cy="3600000"/>
            <a:chOff x="1817132" y="2845871"/>
            <a:chExt cx="5509736" cy="3600000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150" y="2845871"/>
              <a:ext cx="4800001" cy="3600000"/>
            </a:xfrm>
            <a:prstGeom prst="rect">
              <a:avLst/>
            </a:prstGeom>
            <a:effectLst>
              <a:glow rad="127000">
                <a:srgbClr val="93A130">
                  <a:alpha val="70000"/>
                </a:srgbClr>
              </a:glow>
            </a:effectLst>
          </p:spPr>
        </p:pic>
        <p:sp>
          <p:nvSpPr>
            <p:cNvPr id="56" name="TextBox 55"/>
            <p:cNvSpPr txBox="1"/>
            <p:nvPr/>
          </p:nvSpPr>
          <p:spPr>
            <a:xfrm>
              <a:off x="1817132" y="5372100"/>
              <a:ext cx="5509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5"/>
          <p:cNvGrpSpPr/>
          <p:nvPr/>
        </p:nvGrpSpPr>
        <p:grpSpPr>
          <a:xfrm>
            <a:off x="856116" y="1661229"/>
            <a:ext cx="7431768" cy="3600000"/>
            <a:chOff x="1736646" y="2979917"/>
            <a:chExt cx="7431768" cy="360000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646" y="2979917"/>
              <a:ext cx="7431768" cy="3600000"/>
            </a:xfrm>
            <a:prstGeom prst="rect">
              <a:avLst/>
            </a:prstGeom>
            <a:effectLst>
              <a:glow rad="127000">
                <a:srgbClr val="93A130">
                  <a:alpha val="70000"/>
                </a:srgbClr>
              </a:glow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1817132" y="5372100"/>
              <a:ext cx="5509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3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4167 -0.00578 C 0.05573 0.00324 0.38542 -0.01134 0.3875 -0.21412 C 0.3875 -0.42245 0.17344 -0.52199 0.1875 -0.53078 L 0.16875 -0.54467 " pathEditMode="relative" rAng="0" ptsTypes="AAAAA">
                                      <p:cBhvr>
                                        <p:cTn id="11" dur="5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722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3.7037E-6 L -0.03125 -0.00555 C -0.04392 0.00949 -0.39583 -0.00833 -0.39792 -0.21134 C -0.39792 -0.42523 -0.175 -0.50416 -0.1875 -0.51967 L -0.16458 -0.53912 " pathEditMode="relative" rAng="0" ptsTypes="AAAAA">
                                      <p:cBhvr>
                                        <p:cTn id="2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26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3.7037E-7 L 0.04166 -0.00579 C 0.05573 0.00324 0.38541 -0.01134 0.3875 -0.21412 C 0.3875 -0.42245 0.17343 -0.52199 0.1875 -0.53079 L 0.16875 -0.54468 " pathEditMode="relative" rAng="0" ptsTypes="AAAAA">
                                      <p:cBhvr>
                                        <p:cTn id="29" dur="5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3.7037E-7 L -0.03125 -0.00556 C -0.04393 0.00972 -0.39584 -0.00833 -0.39792 -0.21134 C -0.39792 -0.42523 -0.175 -0.50417 -0.1875 -0.51968 L -0.16459 -0.53912 " pathEditMode="relative" rAng="0" ptsTypes="AAAAA">
                                      <p:cBhvr>
                                        <p:cTn id="3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269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2.96296E-6 L 0.04167 -0.00579 C 0.05573 0.00324 0.38542 -0.01135 0.3875 -0.21412 C 0.3875 -0.42246 0.17344 -0.52199 0.1875 -0.53079 L 0.16875 -0.54468 " pathEditMode="relative" rAng="0" ptsTypes="AAAAA">
                                      <p:cBhvr>
                                        <p:cTn id="44" dur="5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2.96296E-6 L -0.03125 -0.00556 C -0.04392 0.00972 -0.39583 -0.00834 -0.39792 -0.21135 C -0.39792 -0.42523 -0.175 -0.50417 -0.1875 -0.51968 L -0.16458 -0.53912 " pathEditMode="relative" rAng="0" ptsTypes="AAAAA">
                                      <p:cBhvr>
                                        <p:cTn id="5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2694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4.44444E-6 L 0.04166 -0.00578 C 0.05573 0.00325 0.38541 -0.01134 0.3875 -0.21412 C 0.3875 -0.42245 0.17343 -0.52199 0.1875 -0.53078 L 0.16875 -0.54467 " pathEditMode="relative" rAng="0" ptsTypes="AAAAA">
                                      <p:cBhvr>
                                        <p:cTn id="59" dur="5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4.44444E-6 L -0.03125 -0.00555 C -0.04393 0.00973 -0.39584 -0.00833 -0.39792 -0.21134 C -0.39792 -0.4243 -0.175 -0.50416 -0.1875 -0.51967 L -0.16459 -0.53912 " pathEditMode="relative" rAng="0" ptsTypes="AAAAA">
                                      <p:cBhvr>
                                        <p:cTn id="6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269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2.96296E-6 L 0.04167 -0.00578 C 0.05573 0.00324 0.38542 -0.01134 0.3875 -0.21412 C 0.3875 -0.42245 0.17344 -0.52199 0.1875 -0.53078 L 0.16875 -0.54467 " pathEditMode="relative" rAng="0" ptsTypes="AAAAA">
                                      <p:cBhvr>
                                        <p:cTn id="74" dur="5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76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2.96296E-6 L -0.03125 -0.00578 C -0.04392 0.00949 -0.39583 -0.00856 -0.39792 -0.21134 C -0.39792 -0.42523 -0.175 -0.50416 -0.1875 -0.51967 L -0.16458 -0.53912 " pathEditMode="relative" rAng="0" ptsTypes="AAAAA">
                                      <p:cBhvr>
                                        <p:cTn id="8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2696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51849" y="5893799"/>
            <a:ext cx="7840302" cy="64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400" dirty="0">
                <a:solidFill>
                  <a:srgbClr val="626A19"/>
                </a:solidFill>
              </a:rPr>
              <a:t>Чтобы проверить себя, щёлкните по рисунку мышкой, </a:t>
            </a:r>
          </a:p>
          <a:p>
            <a:pPr algn="ctr">
              <a:lnSpc>
                <a:spcPts val="2100"/>
              </a:lnSpc>
            </a:pPr>
            <a:r>
              <a:rPr lang="ru-RU" sz="2400" dirty="0">
                <a:solidFill>
                  <a:srgbClr val="626A19"/>
                </a:solidFill>
              </a:rPr>
              <a:t>а чтобы вернуть рисунок – по знаку</a:t>
            </a:r>
            <a:endParaRPr lang="ru-RU" sz="2400" dirty="0">
              <a:solidFill>
                <a:srgbClr val="626A1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Замените рисунки знаками</a:t>
            </a:r>
            <a:endParaRPr lang="ru-RU" sz="24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6" y="1032701"/>
            <a:ext cx="2273700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29" y="1032701"/>
            <a:ext cx="2192460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83" y="1032701"/>
            <a:ext cx="2160000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2" y="3595402"/>
            <a:ext cx="2249561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50" y="3595402"/>
            <a:ext cx="2223814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57" y="3595402"/>
            <a:ext cx="2180859" cy="2160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72"/>
          <a:stretch/>
        </p:blipFill>
        <p:spPr>
          <a:xfrm>
            <a:off x="6144142" y="3725035"/>
            <a:ext cx="1895475" cy="19550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5"/>
          <a:stretch/>
        </p:blipFill>
        <p:spPr>
          <a:xfrm>
            <a:off x="1081715" y="3697874"/>
            <a:ext cx="1895475" cy="194532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1"/>
          <a:stretch/>
        </p:blipFill>
        <p:spPr bwMode="auto">
          <a:xfrm>
            <a:off x="1085294" y="1140701"/>
            <a:ext cx="1841984" cy="190729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1.gazu.ru/uploads/znaki/24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9"/>
          <a:stretch/>
        </p:blipFill>
        <p:spPr bwMode="auto">
          <a:xfrm>
            <a:off x="3473461" y="1136829"/>
            <a:ext cx="2181396" cy="1944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0" t="-673" r="2240" b="61573"/>
          <a:stretch/>
        </p:blipFill>
        <p:spPr bwMode="auto">
          <a:xfrm>
            <a:off x="6143083" y="1100502"/>
            <a:ext cx="1944000" cy="202439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20" y="3831268"/>
            <a:ext cx="1895475" cy="168017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Управляющая кнопка: далее 16">
            <a:hlinkClick r:id="rId15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Учись наблюдать за дорогой:</a:t>
            </a:r>
          </a:p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найди 10 отличий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583" y="1657350"/>
            <a:ext cx="7226834" cy="4343400"/>
          </a:xfrm>
          <a:prstGeom prst="rect">
            <a:avLst/>
          </a:prstGeom>
          <a:noFill/>
          <a:ln>
            <a:noFill/>
          </a:ln>
          <a:effectLst>
            <a:glow rad="215900">
              <a:srgbClr val="93A130">
                <a:alpha val="5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190625" y="5019676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638675" y="5095876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5736596"/>
            <a:ext cx="400051" cy="697762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3427612">
            <a:off x="3419475" y="14097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3427612">
            <a:off x="6867525" y="14859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05050" y="39624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753100" y="40386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560197">
            <a:off x="3228975" y="32004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560197">
            <a:off x="6677025" y="32766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8192800">
            <a:off x="2609850" y="2200276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8192800">
            <a:off x="6057900" y="2276476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657350" y="375285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105400" y="382905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8135431">
            <a:off x="2438400" y="5924550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8135431">
            <a:off x="5886450" y="6000750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3244587">
            <a:off x="2743199" y="3086100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3244587">
            <a:off x="6191249" y="3162300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203763">
            <a:off x="4086225" y="19812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203763">
            <a:off x="7534275" y="2057401"/>
            <a:ext cx="4191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8547316">
            <a:off x="3924299" y="2476501"/>
            <a:ext cx="419100" cy="304800"/>
          </a:xfrm>
          <a:prstGeom prst="rightArrow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8547316">
            <a:off x="7372349" y="2552701"/>
            <a:ext cx="419100" cy="304800"/>
          </a:xfrm>
          <a:prstGeom prst="rightArrow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Управляющая кнопка: далее 32">
            <a:hlinkClick r:id="rId5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10100" y="269981"/>
            <a:ext cx="41367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Автозадача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26" y="314326"/>
            <a:ext cx="4397374" cy="61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8375" y="879475"/>
            <a:ext cx="401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Время </a:t>
            </a:r>
            <a:r>
              <a:rPr lang="ru-RU" sz="2400" spc="-90" dirty="0">
                <a:solidFill>
                  <a:srgbClr val="626A19"/>
                </a:solidFill>
              </a:rPr>
              <a:t>остановки перед знаками разное:</a:t>
            </a:r>
          </a:p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знак «Пешеходный переход» - 2 </a:t>
            </a:r>
            <a:r>
              <a:rPr lang="ru-RU" sz="2400" spc="-90" dirty="0">
                <a:solidFill>
                  <a:srgbClr val="626A19"/>
                </a:solidFill>
              </a:rPr>
              <a:t>минуты;</a:t>
            </a:r>
            <a:endParaRPr lang="ru-RU" sz="2400" spc="-90" dirty="0">
              <a:solidFill>
                <a:srgbClr val="626A19"/>
              </a:solidFill>
            </a:endParaRPr>
          </a:p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знак «Уступи дорогу» - 5 </a:t>
            </a:r>
            <a:r>
              <a:rPr lang="ru-RU" sz="2400" spc="-90" dirty="0">
                <a:solidFill>
                  <a:srgbClr val="626A19"/>
                </a:solidFill>
              </a:rPr>
              <a:t>минут;</a:t>
            </a:r>
            <a:endParaRPr lang="ru-RU" sz="2400" spc="-90" dirty="0">
              <a:solidFill>
                <a:srgbClr val="626A19"/>
              </a:solidFill>
            </a:endParaRPr>
          </a:p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знак «Жилая зона» - 6 </a:t>
            </a:r>
            <a:r>
              <a:rPr lang="ru-RU" sz="2400" spc="-90" dirty="0">
                <a:solidFill>
                  <a:srgbClr val="626A19"/>
                </a:solidFill>
              </a:rPr>
              <a:t>минут;</a:t>
            </a:r>
            <a:endParaRPr lang="ru-RU" sz="2400" spc="-90" dirty="0">
              <a:solidFill>
                <a:srgbClr val="626A19"/>
              </a:solidFill>
            </a:endParaRPr>
          </a:p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знак «Движение без остановки запрещено» - 7 </a:t>
            </a:r>
            <a:r>
              <a:rPr lang="ru-RU" sz="2400" spc="-90" dirty="0">
                <a:solidFill>
                  <a:srgbClr val="626A19"/>
                </a:solidFill>
              </a:rPr>
              <a:t>минут.</a:t>
            </a:r>
            <a:endParaRPr lang="ru-RU" sz="2400" spc="-90" dirty="0">
              <a:solidFill>
                <a:srgbClr val="626A19"/>
              </a:solidFill>
            </a:endParaRPr>
          </a:p>
          <a:p>
            <a:pPr algn="ctr"/>
            <a:r>
              <a:rPr lang="ru-RU" sz="2400" b="1" spc="-90" dirty="0">
                <a:solidFill>
                  <a:srgbClr val="626A19"/>
                </a:solidFill>
              </a:rPr>
              <a:t>Зная это, </a:t>
            </a:r>
            <a:r>
              <a:rPr lang="ru-RU" sz="2400" b="1" spc="-90" dirty="0">
                <a:solidFill>
                  <a:srgbClr val="626A19"/>
                </a:solidFill>
              </a:rPr>
              <a:t>сосчитайте, </a:t>
            </a:r>
            <a:r>
              <a:rPr lang="ru-RU" sz="2400" b="1" spc="-90" dirty="0">
                <a:solidFill>
                  <a:srgbClr val="626A19"/>
                </a:solidFill>
              </a:rPr>
              <a:t>сколько времени на дорогу потратит каждая </a:t>
            </a:r>
            <a:r>
              <a:rPr lang="ru-RU" sz="2400" b="1" spc="-90" dirty="0">
                <a:solidFill>
                  <a:srgbClr val="626A19"/>
                </a:solidFill>
              </a:rPr>
              <a:t>машина и </a:t>
            </a:r>
            <a:r>
              <a:rPr lang="ru-RU" sz="2400" b="1" spc="-90" dirty="0">
                <a:solidFill>
                  <a:srgbClr val="626A19"/>
                </a:solidFill>
              </a:rPr>
              <a:t>какая из них выиграет </a:t>
            </a:r>
            <a:r>
              <a:rPr lang="ru-RU" sz="2400" b="1" spc="-90" dirty="0">
                <a:solidFill>
                  <a:srgbClr val="626A19"/>
                </a:solidFill>
              </a:rPr>
              <a:t>заезд.</a:t>
            </a:r>
          </a:p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Затем проверьте ответ щелчком по светофору</a:t>
            </a:r>
            <a:endParaRPr lang="ru-RU" sz="2400" spc="-90" dirty="0">
              <a:solidFill>
                <a:srgbClr val="626A1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0" y="906599"/>
            <a:ext cx="4140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Три </a:t>
            </a:r>
            <a:r>
              <a:rPr lang="ru-RU" sz="2400" spc="-90" dirty="0">
                <a:solidFill>
                  <a:srgbClr val="626A19"/>
                </a:solidFill>
              </a:rPr>
              <a:t>машины </a:t>
            </a:r>
            <a:r>
              <a:rPr lang="ru-RU" sz="2400" spc="-90" dirty="0">
                <a:solidFill>
                  <a:srgbClr val="626A19"/>
                </a:solidFill>
              </a:rPr>
              <a:t>принимают участие в </a:t>
            </a:r>
            <a:r>
              <a:rPr lang="ru-RU" sz="2400" spc="-90" dirty="0">
                <a:solidFill>
                  <a:srgbClr val="626A19"/>
                </a:solidFill>
              </a:rPr>
              <a:t>заезде. </a:t>
            </a:r>
            <a:r>
              <a:rPr lang="ru-RU" sz="2400" spc="-90" dirty="0">
                <a:solidFill>
                  <a:srgbClr val="626A19"/>
                </a:solidFill>
              </a:rPr>
              <a:t>На пути каждой из них будут встречаться пешеходные переходы и дорожные знаки, регламентирующие движение.</a:t>
            </a:r>
          </a:p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Про маршрут </a:t>
            </a:r>
            <a:r>
              <a:rPr lang="ru-RU" sz="2400" spc="-90" dirty="0">
                <a:solidFill>
                  <a:srgbClr val="626A19"/>
                </a:solidFill>
              </a:rPr>
              <a:t>машин </a:t>
            </a:r>
            <a:r>
              <a:rPr lang="ru-RU" sz="2400" spc="-90" dirty="0">
                <a:solidFill>
                  <a:srgbClr val="626A19"/>
                </a:solidFill>
              </a:rPr>
              <a:t>известно следующее:</a:t>
            </a:r>
          </a:p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определённый </a:t>
            </a:r>
            <a:r>
              <a:rPr lang="ru-RU" sz="2400" spc="-90" dirty="0">
                <a:solidFill>
                  <a:srgbClr val="626A19"/>
                </a:solidFill>
              </a:rPr>
              <a:t>участок дороги </a:t>
            </a:r>
            <a:r>
              <a:rPr lang="ru-RU" sz="2400" spc="-90" dirty="0">
                <a:solidFill>
                  <a:srgbClr val="626A19"/>
                </a:solidFill>
              </a:rPr>
              <a:t>машина </a:t>
            </a:r>
            <a:r>
              <a:rPr lang="ru-RU" sz="2400" spc="-90" dirty="0">
                <a:solidFill>
                  <a:srgbClr val="626A19"/>
                </a:solidFill>
              </a:rPr>
              <a:t>проходит за то время, которое указано на табличках.</a:t>
            </a:r>
          </a:p>
          <a:p>
            <a:pPr algn="ctr"/>
            <a:r>
              <a:rPr lang="ru-RU" sz="2400" spc="-90" dirty="0">
                <a:solidFill>
                  <a:srgbClr val="626A19"/>
                </a:solidFill>
              </a:rPr>
              <a:t>Перед знаками необходимо остановиться, чтобы выполнить их предписание</a:t>
            </a:r>
            <a:r>
              <a:rPr lang="ru-RU" sz="2400" spc="-90" dirty="0">
                <a:solidFill>
                  <a:srgbClr val="626A19"/>
                </a:solidFill>
              </a:rPr>
              <a:t>.</a:t>
            </a:r>
            <a:r>
              <a:rPr lang="en-US" sz="2400" spc="-90" dirty="0">
                <a:solidFill>
                  <a:srgbClr val="626A19"/>
                </a:solidFill>
              </a:rPr>
              <a:t> </a:t>
            </a:r>
            <a:r>
              <a:rPr lang="ru-RU" sz="2400" spc="-90" dirty="0">
                <a:solidFill>
                  <a:srgbClr val="626A19"/>
                </a:solidFill>
              </a:rPr>
              <a:t>Нажмите на светофор.</a:t>
            </a:r>
            <a:endParaRPr lang="ru-RU" sz="2400" spc="-90" dirty="0">
              <a:solidFill>
                <a:srgbClr val="626A1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275" y="596265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26A19"/>
                </a:solidFill>
              </a:rPr>
              <a:t>65 мин</a:t>
            </a:r>
            <a:endParaRPr lang="ru-RU" sz="2400" dirty="0">
              <a:solidFill>
                <a:srgbClr val="626A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0550" y="596265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26A19"/>
                </a:solidFill>
              </a:rPr>
              <a:t>64 мин</a:t>
            </a:r>
            <a:endParaRPr lang="ru-RU" sz="2400" dirty="0">
              <a:solidFill>
                <a:srgbClr val="626A1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3900" y="596265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26A19"/>
                </a:solidFill>
              </a:rPr>
              <a:t>61 мин</a:t>
            </a:r>
            <a:endParaRPr lang="ru-RU" sz="2400" dirty="0">
              <a:solidFill>
                <a:srgbClr val="626A1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275" y="596265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26A19"/>
                </a:solidFill>
              </a:rPr>
              <a:t>III</a:t>
            </a:r>
            <a:endParaRPr lang="ru-RU" sz="2400" dirty="0">
              <a:solidFill>
                <a:srgbClr val="626A1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0550" y="596265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26A19"/>
                </a:solidFill>
              </a:rPr>
              <a:t>II</a:t>
            </a:r>
            <a:endParaRPr lang="ru-RU" sz="2400" dirty="0">
              <a:solidFill>
                <a:srgbClr val="626A1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3900" y="596265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26A19"/>
                </a:solidFill>
              </a:rPr>
              <a:t>I</a:t>
            </a:r>
            <a:endParaRPr lang="ru-RU" sz="2400" dirty="0">
              <a:solidFill>
                <a:srgbClr val="626A1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4" y="5800096"/>
            <a:ext cx="400051" cy="697762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rId5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9" grpId="0"/>
      <p:bldP spid="9" grpId="1"/>
      <p:bldP spid="10" grpId="0"/>
      <p:bldP spid="10" grpId="1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Управляющая кнопка: далее 25">
            <a:hlinkClick r:id="rId5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8" y="412376"/>
            <a:ext cx="6857521" cy="607825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605726" y="3120572"/>
            <a:ext cx="1364343" cy="1335314"/>
          </a:xfrm>
          <a:prstGeom prst="rect">
            <a:avLst/>
          </a:prstGeom>
          <a:solidFill>
            <a:srgbClr val="D9E284">
              <a:alpha val="52941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7439025" y="496887"/>
            <a:ext cx="1209675" cy="520699"/>
          </a:xfrm>
          <a:prstGeom prst="bevel">
            <a:avLst>
              <a:gd name="adj" fmla="val 20119"/>
            </a:avLst>
          </a:prstGeom>
          <a:solidFill>
            <a:srgbClr val="C6D1A7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</a:rPr>
              <a:t>время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7439025" y="996950"/>
            <a:ext cx="1209675" cy="1041400"/>
          </a:xfrm>
          <a:prstGeom prst="bevel">
            <a:avLst>
              <a:gd name="adj" fmla="val 9643"/>
            </a:avLst>
          </a:prstGeom>
          <a:solidFill>
            <a:srgbClr val="C6D1A7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626A19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76828" y="1139841"/>
            <a:ext cx="725809" cy="743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2F581F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09575" y="366486"/>
            <a:ext cx="8324850" cy="6125028"/>
            <a:chOff x="1030515" y="7104628"/>
            <a:chExt cx="7895771" cy="61250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30515" y="7104628"/>
              <a:ext cx="7895771" cy="6125028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94972" y="7119990"/>
              <a:ext cx="6966857" cy="6032749"/>
              <a:chOff x="1291771" y="487695"/>
              <a:chExt cx="6966857" cy="603274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91771" y="1349828"/>
                <a:ext cx="690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dirty="0">
                    <a:solidFill>
                      <a:srgbClr val="626A19"/>
                    </a:solidFill>
                  </a:rPr>
                  <a:t>1. Рассмотрите эти знаки.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91771" y="3904343"/>
                <a:ext cx="6966857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ru-RU" sz="2400" dirty="0">
                    <a:solidFill>
                      <a:srgbClr val="626A19"/>
                    </a:solidFill>
                  </a:rPr>
                  <a:t>2. Попробуйте за 10 секунд найти такое же сочетание на игровом поле головоломки. Будьте внимательны! </a:t>
                </a:r>
                <a:endParaRPr lang="ru-RU" sz="2400" dirty="0">
                  <a:solidFill>
                    <a:srgbClr val="626A19"/>
                  </a:solidFill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ru-RU" sz="2400" dirty="0">
                    <a:solidFill>
                      <a:srgbClr val="626A19"/>
                    </a:solidFill>
                  </a:rPr>
                  <a:t>3. Щёлкните по светлому фону мышкой. Рассмотрите игровое поле в течение 5 секунд, а затем активируйте часы командой «Время».  </a:t>
                </a:r>
                <a:endParaRPr lang="ru-RU" sz="2400" dirty="0">
                  <a:solidFill>
                    <a:srgbClr val="626A19"/>
                  </a:solidFill>
                </a:endParaRPr>
              </a:p>
              <a:p>
                <a:pPr algn="just"/>
                <a:endParaRPr lang="ru-RU" sz="2400" dirty="0">
                  <a:solidFill>
                    <a:srgbClr val="626A19"/>
                  </a:solidFill>
                </a:endParaRP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7" cstate="print"/>
              <a:stretch/>
            </p:blipFill>
            <p:spPr>
              <a:xfrm>
                <a:off x="4312283" y="2149754"/>
                <a:ext cx="1483424" cy="1344789"/>
              </a:xfrm>
              <a:prstGeom prst="rect">
                <a:avLst/>
              </a:prstGeom>
              <a:effectLst>
                <a:glow rad="127000">
                  <a:srgbClr val="93A130"/>
                </a:glow>
              </a:effectLst>
            </p:spPr>
          </p:pic>
          <p:sp>
            <p:nvSpPr>
              <p:cNvPr id="28" name="Прямоугольник 27"/>
              <p:cNvSpPr/>
              <p:nvPr/>
            </p:nvSpPr>
            <p:spPr>
              <a:xfrm>
                <a:off x="2503632" y="487695"/>
                <a:ext cx="4136736" cy="6463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3600" b="1" dirty="0">
                    <a:ln w="11430">
                      <a:noFill/>
                    </a:ln>
                    <a:solidFill>
                      <a:srgbClr val="C0CF3A">
                        <a:lumMod val="75000"/>
                      </a:srgb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Головоломка</a:t>
                </a:r>
                <a:endParaRPr lang="ru-RU" sz="3600" b="1" dirty="0">
                  <a:ln w="11430">
                    <a:noFill/>
                  </a:ln>
                  <a:solidFill>
                    <a:srgbClr val="C0CF3A">
                      <a:lumMod val="75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82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591">
            <a:off x="715587" y="869648"/>
            <a:ext cx="7712826" cy="50236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 rot="222533">
            <a:off x="1901511" y="2718069"/>
            <a:ext cx="5115765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>
                <a:ln w="11430"/>
                <a:solidFill>
                  <a:srgbClr val="8AB833">
                    <a:lumMod val="75000"/>
                  </a:srgbClr>
                </a:solidFill>
                <a:effectLst>
                  <a:glow rad="101600">
                    <a:srgbClr val="C0CF3A">
                      <a:satMod val="175000"/>
                      <a:alpha val="40000"/>
                    </a:srgbClr>
                  </a:glow>
                </a:effectLst>
              </a:rPr>
              <a:t>Чтобы при автомобилизме</a:t>
            </a:r>
          </a:p>
          <a:p>
            <a:pPr algn="ctr"/>
            <a:r>
              <a:rPr lang="ru-RU" sz="3000" b="1" dirty="0">
                <a:ln w="11430"/>
                <a:solidFill>
                  <a:srgbClr val="8AB833">
                    <a:lumMod val="75000"/>
                  </a:srgbClr>
                </a:solidFill>
                <a:effectLst>
                  <a:glow rad="101600">
                    <a:srgbClr val="C0CF3A">
                      <a:satMod val="175000"/>
                      <a:alpha val="40000"/>
                    </a:srgbClr>
                  </a:glow>
                </a:effectLst>
              </a:rPr>
              <a:t>Обойтись без травматизма,</a:t>
            </a:r>
          </a:p>
          <a:p>
            <a:pPr algn="ctr"/>
            <a:r>
              <a:rPr lang="ru-RU" sz="3000" b="1" dirty="0">
                <a:ln w="11430"/>
                <a:solidFill>
                  <a:srgbClr val="8AB833">
                    <a:lumMod val="75000"/>
                  </a:srgbClr>
                </a:solidFill>
                <a:effectLst>
                  <a:glow rad="101600">
                    <a:srgbClr val="C0CF3A">
                      <a:satMod val="175000"/>
                      <a:alpha val="40000"/>
                    </a:srgbClr>
                  </a:glow>
                </a:effectLst>
              </a:rPr>
              <a:t>Должен каждый знать ребёнок</a:t>
            </a:r>
          </a:p>
          <a:p>
            <a:pPr algn="ctr"/>
            <a:r>
              <a:rPr lang="ru-RU" sz="3000" b="1" dirty="0">
                <a:ln w="11430"/>
                <a:solidFill>
                  <a:srgbClr val="8AB833">
                    <a:lumMod val="75000"/>
                  </a:srgbClr>
                </a:solidFill>
                <a:effectLst>
                  <a:glow rad="101600">
                    <a:srgbClr val="C0CF3A">
                      <a:satMod val="175000"/>
                      <a:alpha val="40000"/>
                    </a:srgbClr>
                  </a:glow>
                </a:effectLst>
              </a:rPr>
              <a:t>Движенья правила                   с пелёнок!</a:t>
            </a:r>
            <a:endParaRPr lang="ru-RU" sz="3000" b="1" dirty="0">
              <a:ln w="11430"/>
              <a:solidFill>
                <a:srgbClr val="8AB833">
                  <a:lumMod val="75000"/>
                </a:srgbClr>
              </a:solidFill>
              <a:effectLst>
                <a:glow rad="101600">
                  <a:srgbClr val="C0CF3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22533">
            <a:off x="1940692" y="2752958"/>
            <a:ext cx="5115765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>
                <a:ln w="11430"/>
                <a:solidFill>
                  <a:srgbClr val="8AB833">
                    <a:lumMod val="75000"/>
                  </a:srgbClr>
                </a:solidFill>
                <a:effectLst>
                  <a:glow rad="101600">
                    <a:srgbClr val="C0CF3A">
                      <a:satMod val="175000"/>
                      <a:alpha val="40000"/>
                    </a:srgbClr>
                  </a:glow>
                </a:effectLst>
              </a:rPr>
              <a:t>А вы знаете ПДД?</a:t>
            </a:r>
          </a:p>
          <a:p>
            <a:pPr algn="ctr"/>
            <a:r>
              <a:rPr lang="ru-RU" sz="3000" b="1" dirty="0">
                <a:ln w="11430"/>
                <a:solidFill>
                  <a:srgbClr val="8AB833">
                    <a:lumMod val="75000"/>
                  </a:srgbClr>
                </a:solidFill>
                <a:effectLst>
                  <a:glow rad="101600">
                    <a:srgbClr val="C0CF3A">
                      <a:satMod val="175000"/>
                      <a:alpha val="40000"/>
                    </a:srgbClr>
                  </a:glow>
                </a:effectLst>
              </a:rPr>
              <a:t>Чтобы проверить это, приглашаем принять </a:t>
            </a:r>
          </a:p>
          <a:p>
            <a:pPr algn="ctr"/>
            <a:r>
              <a:rPr lang="ru-RU" sz="3000" b="1" dirty="0">
                <a:ln w="11430"/>
                <a:solidFill>
                  <a:srgbClr val="8AB833">
                    <a:lumMod val="75000"/>
                  </a:srgbClr>
                </a:solidFill>
                <a:effectLst>
                  <a:glow rad="101600">
                    <a:srgbClr val="C0CF3A">
                      <a:satMod val="175000"/>
                      <a:alpha val="40000"/>
                    </a:srgbClr>
                  </a:glow>
                </a:effectLst>
              </a:rPr>
              <a:t>участие в игре </a:t>
            </a:r>
          </a:p>
          <a:p>
            <a:pPr algn="ctr"/>
            <a:r>
              <a:rPr lang="ru-RU" sz="3000" b="1" dirty="0">
                <a:ln w="11430"/>
                <a:solidFill>
                  <a:srgbClr val="8AB833">
                    <a:lumMod val="75000"/>
                  </a:srgbClr>
                </a:solidFill>
                <a:effectLst>
                  <a:glow rad="101600">
                    <a:srgbClr val="C0CF3A">
                      <a:satMod val="175000"/>
                      <a:alpha val="40000"/>
                    </a:srgbClr>
                  </a:glow>
                </a:effectLst>
              </a:rPr>
              <a:t>«Безопасный маршрут»</a:t>
            </a:r>
            <a:endParaRPr lang="ru-RU" sz="3000" b="1" dirty="0">
              <a:ln w="11430"/>
              <a:solidFill>
                <a:srgbClr val="8AB833">
                  <a:lumMod val="75000"/>
                </a:srgbClr>
              </a:solidFill>
              <a:effectLst>
                <a:glow rad="101600">
                  <a:srgbClr val="C0CF3A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7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42888"/>
            <a:ext cx="8755063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3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31982" y="899967"/>
            <a:ext cx="82800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Слайд 1: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фон авторский,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2"/>
              </a:rPr>
              <a:t>баннер портала СТУ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"/>
              </a:rPr>
              <a:t>город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4"/>
              </a:rPr>
              <a:t>пешеходы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5"/>
              </a:rPr>
              <a:t>футболист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6"/>
              </a:rPr>
              <a:t>велосипедист 1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7"/>
              </a:rPr>
              <a:t>велосипедист 2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8"/>
              </a:rPr>
              <a:t>знаки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;</a:t>
            </a:r>
          </a:p>
          <a:p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Слайд 2: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9"/>
              </a:rPr>
              <a:t>семья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;</a:t>
            </a:r>
          </a:p>
          <a:p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Слайд 4: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10"/>
              </a:rPr>
              <a:t>фон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знаки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11"/>
              </a:rPr>
              <a:t>1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12"/>
              </a:rPr>
              <a:t>2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</a:t>
            </a:r>
            <a:r>
              <a:rPr lang="en-US" sz="1600" dirty="0">
                <a:solidFill>
                  <a:srgbClr val="777B52"/>
                </a:solidFill>
                <a:latin typeface="Calibri"/>
              </a:rPr>
              <a:t>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13"/>
              </a:rPr>
              <a:t>3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14"/>
              </a:rPr>
              <a:t>4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15"/>
              </a:rPr>
              <a:t>5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16"/>
              </a:rPr>
              <a:t>6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17"/>
              </a:rPr>
              <a:t>7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18"/>
              </a:rPr>
              <a:t>8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19"/>
              </a:rPr>
              <a:t>9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20"/>
              </a:rPr>
              <a:t>10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21"/>
              </a:rPr>
              <a:t>11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22"/>
              </a:rPr>
              <a:t>12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23"/>
              </a:rPr>
              <a:t>13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24"/>
              </a:rPr>
              <a:t>14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25"/>
              </a:rPr>
              <a:t>здания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дети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26"/>
              </a:rPr>
              <a:t>1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27"/>
              </a:rPr>
              <a:t>2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аудио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28"/>
              </a:rPr>
              <a:t>1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29"/>
              </a:rPr>
              <a:t>2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0"/>
              </a:rPr>
              <a:t>видео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;</a:t>
            </a:r>
            <a:endParaRPr lang="ru-RU" sz="1600" dirty="0">
              <a:solidFill>
                <a:srgbClr val="777B52"/>
              </a:solidFill>
              <a:latin typeface="Calibri"/>
            </a:endParaRPr>
          </a:p>
          <a:p>
            <a:r>
              <a:rPr lang="ru-RU" sz="1600" b="1" dirty="0">
                <a:solidFill>
                  <a:srgbClr val="777B52"/>
                </a:solidFill>
                <a:latin typeface="Calibri"/>
              </a:rPr>
              <a:t>Слайд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5: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1"/>
              </a:rPr>
              <a:t>ребусы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 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обработаны в программе </a:t>
            </a:r>
            <a:r>
              <a:rPr lang="en-US" sz="1600" dirty="0" smtClean="0">
                <a:solidFill>
                  <a:srgbClr val="777B52"/>
                </a:solidFill>
                <a:latin typeface="Calibri"/>
              </a:rPr>
              <a:t>Paint.net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;</a:t>
            </a:r>
            <a:endParaRPr lang="ru-RU" sz="1600" dirty="0">
              <a:solidFill>
                <a:srgbClr val="777B52"/>
              </a:solidFill>
              <a:latin typeface="Calibri"/>
            </a:endParaRPr>
          </a:p>
          <a:p>
            <a:r>
              <a:rPr lang="ru-RU" sz="1600" b="1" dirty="0">
                <a:solidFill>
                  <a:srgbClr val="777B52"/>
                </a:solidFill>
                <a:latin typeface="Calibri"/>
              </a:rPr>
              <a:t>Слайд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6, 9: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2"/>
              </a:rPr>
              <a:t>изображения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 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обработаны в программе </a:t>
            </a:r>
            <a:r>
              <a:rPr lang="en-US" sz="1600" dirty="0" smtClean="0">
                <a:solidFill>
                  <a:srgbClr val="777B52"/>
                </a:solidFill>
                <a:latin typeface="Calibri"/>
              </a:rPr>
              <a:t>Paint.net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;</a:t>
            </a:r>
            <a:endParaRPr lang="ru-RU" sz="1600" dirty="0">
              <a:solidFill>
                <a:srgbClr val="777B52"/>
              </a:solidFill>
              <a:latin typeface="Calibri"/>
            </a:endParaRPr>
          </a:p>
          <a:p>
            <a:r>
              <a:rPr lang="ru-RU" sz="1600" b="1" dirty="0">
                <a:solidFill>
                  <a:srgbClr val="777B52"/>
                </a:solidFill>
                <a:latin typeface="Calibri"/>
              </a:rPr>
              <a:t>Слайд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7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3"/>
              </a:rPr>
              <a:t>схема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 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взята в дорожном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конструкторе;</a:t>
            </a:r>
            <a:endParaRPr lang="ru-RU" sz="1600" dirty="0">
              <a:solidFill>
                <a:srgbClr val="777B52"/>
              </a:solidFill>
              <a:latin typeface="Calibri"/>
            </a:endParaRPr>
          </a:p>
          <a:p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Слайд 8: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знаки слайда 4;</a:t>
            </a:r>
          </a:p>
          <a:p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Слайд 17: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звуковые файлы, социальный ролик из коллекции УВД ГИБДД Красноярского края – всё из архива материалов автора ресурса;</a:t>
            </a:r>
          </a:p>
          <a:p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Слайд 18: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фото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4"/>
              </a:rPr>
              <a:t>1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5"/>
              </a:rPr>
              <a:t>2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6"/>
              </a:rPr>
              <a:t>3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7"/>
              </a:rPr>
              <a:t>4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8"/>
              </a:rPr>
              <a:t>5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39"/>
              </a:rPr>
              <a:t>6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;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Слайды 10 </a:t>
            </a:r>
            <a:r>
              <a:rPr lang="ru-RU" sz="1600" b="1" dirty="0">
                <a:solidFill>
                  <a:srgbClr val="777B52"/>
                </a:solidFill>
                <a:latin typeface="Calibri"/>
              </a:rPr>
              <a:t>–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16: с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одержат 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задания тестов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40"/>
              </a:rPr>
              <a:t>Центра «Пропаганда»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2008 год, отсканированные и обработанные в программе </a:t>
            </a:r>
            <a:r>
              <a:rPr lang="en-US" sz="1600" dirty="0" smtClean="0">
                <a:solidFill>
                  <a:srgbClr val="777B52"/>
                </a:solidFill>
                <a:latin typeface="Calibri"/>
              </a:rPr>
              <a:t>Paint.net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;</a:t>
            </a:r>
            <a:endParaRPr lang="ru-RU" sz="1600" dirty="0">
              <a:solidFill>
                <a:srgbClr val="777B52"/>
              </a:solidFill>
              <a:latin typeface="Calibri"/>
            </a:endParaRPr>
          </a:p>
          <a:p>
            <a:r>
              <a:rPr lang="ru-RU" sz="1600" b="1" dirty="0">
                <a:solidFill>
                  <a:srgbClr val="777B52"/>
                </a:solidFill>
                <a:latin typeface="Calibri"/>
              </a:rPr>
              <a:t>Слайды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19 - 22: с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одержат 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сканированные задания из журнала «Путешествие на зелёный свет», обработанные в программах </a:t>
            </a:r>
            <a:r>
              <a:rPr lang="en-US" sz="1600" dirty="0">
                <a:solidFill>
                  <a:srgbClr val="777B52"/>
                </a:solidFill>
                <a:latin typeface="Calibri"/>
              </a:rPr>
              <a:t>Paint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en-US" sz="1600" dirty="0">
                <a:solidFill>
                  <a:srgbClr val="777B52"/>
                </a:solidFill>
                <a:latin typeface="Calibri"/>
              </a:rPr>
              <a:t>Paint.net? 2011- 2014 </a:t>
            </a:r>
            <a:r>
              <a:rPr lang="ru-RU" sz="1600" dirty="0" err="1">
                <a:solidFill>
                  <a:srgbClr val="777B52"/>
                </a:solidFill>
                <a:latin typeface="Calibri"/>
              </a:rPr>
              <a:t>г.г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.</a:t>
            </a:r>
          </a:p>
          <a:p>
            <a:r>
              <a:rPr lang="ru-RU" sz="1600" b="1" dirty="0">
                <a:solidFill>
                  <a:srgbClr val="777B52"/>
                </a:solidFill>
                <a:latin typeface="Calibri"/>
              </a:rPr>
              <a:t>Слайд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19: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знаки слайда 4 и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41"/>
              </a:rPr>
              <a:t>1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>
                <a:solidFill>
                  <a:srgbClr val="777B52"/>
                </a:solidFill>
                <a:latin typeface="Calibri"/>
                <a:hlinkClick r:id="rId42"/>
              </a:rPr>
              <a:t>2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43"/>
              </a:rPr>
              <a:t>3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, </a:t>
            </a:r>
            <a:r>
              <a:rPr lang="ru-RU" sz="1600" dirty="0" smtClean="0">
                <a:solidFill>
                  <a:srgbClr val="777B52"/>
                </a:solidFill>
                <a:latin typeface="Calibri"/>
                <a:hlinkClick r:id="rId44"/>
              </a:rPr>
              <a:t>4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;</a:t>
            </a:r>
            <a:endParaRPr lang="ru-RU" sz="1600" dirty="0">
              <a:solidFill>
                <a:srgbClr val="777B52"/>
              </a:solidFill>
              <a:latin typeface="Calibri"/>
            </a:endParaRPr>
          </a:p>
          <a:p>
            <a:r>
              <a:rPr lang="ru-RU" sz="1600" b="1" dirty="0">
                <a:solidFill>
                  <a:srgbClr val="777B52"/>
                </a:solidFill>
                <a:latin typeface="Calibri"/>
              </a:rPr>
              <a:t>Слайд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20: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ссылка 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сайта </a:t>
            </a:r>
            <a:r>
              <a:rPr lang="ru-RU" sz="1600" dirty="0" err="1">
                <a:solidFill>
                  <a:srgbClr val="777B52"/>
                </a:solidFill>
                <a:latin typeface="Calibri"/>
                <a:hlinkClick r:id="rId45"/>
              </a:rPr>
              <a:t>Дидактор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 на </a:t>
            </a:r>
            <a:r>
              <a:rPr lang="ru-RU" sz="1600" dirty="0">
                <a:solidFill>
                  <a:srgbClr val="626A19"/>
                </a:solidFill>
                <a:latin typeface="Calibri"/>
                <a:hlinkClick r:id="rId46"/>
              </a:rPr>
              <a:t>анимированные часы </a:t>
            </a:r>
            <a:r>
              <a:rPr lang="ru-RU" sz="1600" dirty="0" err="1" smtClean="0">
                <a:solidFill>
                  <a:srgbClr val="626A19"/>
                </a:solidFill>
                <a:latin typeface="Calibri"/>
                <a:hlinkClick r:id="rId46"/>
              </a:rPr>
              <a:t>А.Баженова</a:t>
            </a:r>
            <a:r>
              <a:rPr lang="ru-RU" sz="1600" dirty="0" smtClean="0">
                <a:solidFill>
                  <a:srgbClr val="626A19"/>
                </a:solidFill>
                <a:latin typeface="Calibri"/>
              </a:rPr>
              <a:t>;</a:t>
            </a:r>
            <a:endParaRPr lang="ru-RU" sz="1600" dirty="0">
              <a:solidFill>
                <a:srgbClr val="626A19"/>
              </a:solidFill>
              <a:latin typeface="Calibri"/>
            </a:endParaRPr>
          </a:p>
          <a:p>
            <a:r>
              <a:rPr lang="ru-RU" sz="1600" b="1" dirty="0">
                <a:solidFill>
                  <a:srgbClr val="777B52"/>
                </a:solidFill>
                <a:latin typeface="Calibri"/>
              </a:rPr>
              <a:t>Слайд </a:t>
            </a:r>
            <a:r>
              <a:rPr lang="ru-RU" sz="1600" b="1" dirty="0" smtClean="0">
                <a:solidFill>
                  <a:srgbClr val="777B52"/>
                </a:solidFill>
                <a:latin typeface="Calibri"/>
              </a:rPr>
              <a:t>23: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фото </a:t>
            </a:r>
            <a:r>
              <a:rPr lang="ru-RU" sz="1600" dirty="0">
                <a:solidFill>
                  <a:srgbClr val="777B52"/>
                </a:solidFill>
                <a:latin typeface="Calibri"/>
              </a:rPr>
              <a:t>из личного </a:t>
            </a:r>
            <a:r>
              <a:rPr lang="ru-RU" sz="1600" dirty="0" smtClean="0">
                <a:solidFill>
                  <a:srgbClr val="777B52"/>
                </a:solidFill>
                <a:latin typeface="Calibri"/>
              </a:rPr>
              <a:t>архива</a:t>
            </a:r>
            <a:endParaRPr lang="ru-RU" sz="1600" dirty="0">
              <a:solidFill>
                <a:srgbClr val="777B52"/>
              </a:solidFill>
              <a:latin typeface="Calibri"/>
            </a:endParaRPr>
          </a:p>
          <a:p>
            <a:endParaRPr lang="ru-RU" dirty="0">
              <a:solidFill>
                <a:srgbClr val="777B52"/>
              </a:solidFill>
              <a:latin typeface="Calibri"/>
            </a:endParaRPr>
          </a:p>
          <a:p>
            <a:endParaRPr lang="ru-RU" dirty="0" smtClean="0">
              <a:solidFill>
                <a:srgbClr val="777B52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927" y="231881"/>
            <a:ext cx="835890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Информационные источники</a:t>
            </a:r>
            <a:endParaRPr lang="ru-RU" sz="28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4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7927" y="244581"/>
            <a:ext cx="8358909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Материалы лекций мастер–класса </a:t>
            </a:r>
          </a:p>
          <a:p>
            <a:pPr algn="ctr"/>
            <a:r>
              <a:rPr lang="ru-RU" sz="28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«Создание КОР»-7</a:t>
            </a:r>
            <a:endParaRPr lang="ru-RU" sz="28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215952" y="6168788"/>
            <a:ext cx="395785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542" y="1434675"/>
            <a:ext cx="76089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3"/>
              </a:rPr>
              <a:t>Кочкурова Л.В. Оптимизация веса презентации при её сохранении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4"/>
              </a:rPr>
              <a:t>Кочкурова Л.В. Создание презентации. Правила и рекомендации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rgbClr val="626A19"/>
                </a:solidFill>
                <a:hlinkClick r:id="rId5"/>
              </a:rPr>
              <a:t>Кочкурова Л.В., </a:t>
            </a:r>
            <a:r>
              <a:rPr lang="ru-RU" sz="1600" dirty="0" err="1">
                <a:solidFill>
                  <a:srgbClr val="626A19"/>
                </a:solidFill>
                <a:hlinkClick r:id="rId5"/>
              </a:rPr>
              <a:t>Миропольская</a:t>
            </a:r>
            <a:r>
              <a:rPr lang="ru-RU" sz="1600" dirty="0">
                <a:solidFill>
                  <a:srgbClr val="626A19"/>
                </a:solidFill>
                <a:hlinkClick r:id="rId5"/>
              </a:rPr>
              <a:t> И.А., Скорова Н.К. Анимация </a:t>
            </a:r>
            <a:r>
              <a:rPr lang="ru-RU" sz="1600" dirty="0">
                <a:solidFill>
                  <a:srgbClr val="626A19"/>
                </a:solidFill>
                <a:hlinkClick r:id="rId5"/>
              </a:rPr>
              <a:t>в презентации</a:t>
            </a:r>
            <a:r>
              <a:rPr lang="ru-RU" sz="1600" dirty="0">
                <a:solidFill>
                  <a:srgbClr val="626A19"/>
                </a:solidFill>
              </a:rPr>
              <a:t> </a:t>
            </a:r>
            <a:endParaRPr lang="ru-RU" sz="1600" dirty="0">
              <a:solidFill>
                <a:srgbClr val="626A19"/>
              </a:solidFill>
            </a:endParaRPr>
          </a:p>
          <a:p>
            <a:pPr algn="just"/>
            <a:r>
              <a:rPr lang="ru-RU" sz="1600" dirty="0">
                <a:solidFill>
                  <a:srgbClr val="626A19"/>
                </a:solidFill>
                <a:hlinkClick r:id="rId6"/>
              </a:rPr>
              <a:t>Кочкурова Л.В. Триггеры </a:t>
            </a:r>
            <a:r>
              <a:rPr lang="ru-RU" sz="1600" dirty="0">
                <a:solidFill>
                  <a:srgbClr val="626A19"/>
                </a:solidFill>
                <a:hlinkClick r:id="rId6"/>
              </a:rPr>
              <a:t>в презентации</a:t>
            </a:r>
            <a:endParaRPr lang="ru-RU" sz="1600" dirty="0">
              <a:solidFill>
                <a:srgbClr val="C00000"/>
              </a:solidFill>
              <a:cs typeface="Arial" pitchFamily="34" charset="0"/>
              <a:hlinkClick r:id="rId7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7"/>
              </a:rPr>
              <a:t>Лобанова </a:t>
            </a:r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7"/>
              </a:rPr>
              <a:t>Р.Б. Как создать красивый заголовок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1600" dirty="0" err="1">
                <a:solidFill>
                  <a:srgbClr val="C00000"/>
                </a:solidFill>
                <a:cs typeface="Arial" pitchFamily="34" charset="0"/>
                <a:hlinkClick r:id="rId8"/>
              </a:rPr>
              <a:t>Миропольская</a:t>
            </a:r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8"/>
              </a:rPr>
              <a:t> И.А. Работа с рисунком (в том числе рисунками  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  <a:hlinkClick r:id="rId8"/>
              </a:rPr>
              <a:t>SmartArt)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1600" dirty="0" err="1">
                <a:solidFill>
                  <a:srgbClr val="C00000"/>
                </a:solidFill>
                <a:cs typeface="Arial" pitchFamily="34" charset="0"/>
                <a:hlinkClick r:id="rId9"/>
              </a:rPr>
              <a:t>Миропольская</a:t>
            </a:r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9"/>
              </a:rPr>
              <a:t> </a:t>
            </a:r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9"/>
              </a:rPr>
              <a:t>И.А. Сжатие рисунка в Диспетчере рисунков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1600" dirty="0" err="1">
                <a:solidFill>
                  <a:srgbClr val="C00000"/>
                </a:solidFill>
                <a:cs typeface="Arial" pitchFamily="34" charset="0"/>
                <a:hlinkClick r:id="rId10"/>
              </a:rPr>
              <a:t>Скорова</a:t>
            </a:r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10"/>
              </a:rPr>
              <a:t> </a:t>
            </a:r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10"/>
              </a:rPr>
              <a:t>Н.К. Как сжать рисунок с помощью программы 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  <a:hlinkClick r:id="rId10"/>
              </a:rPr>
              <a:t>Paint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1600" dirty="0" err="1">
                <a:solidFill>
                  <a:srgbClr val="C00000"/>
                </a:solidFill>
                <a:cs typeface="Arial" pitchFamily="34" charset="0"/>
                <a:hlinkClick r:id="rId11"/>
              </a:rPr>
              <a:t>Скорова</a:t>
            </a:r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11"/>
              </a:rPr>
              <a:t> Н.К. Оформление гиперссылки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cs typeface="Arial" pitchFamily="34" charset="0"/>
                <a:hlinkClick r:id="rId12"/>
              </a:rPr>
              <a:t>Юркова Е.В. Создание визитной карточки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712" y="4315907"/>
            <a:ext cx="639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26A19"/>
                </a:solidFill>
                <a:hlinkClick r:id="rId13"/>
              </a:rPr>
              <a:t>Анимированные </a:t>
            </a:r>
            <a:r>
              <a:rPr lang="ru-RU" dirty="0">
                <a:solidFill>
                  <a:srgbClr val="626A19"/>
                </a:solidFill>
                <a:hlinkClick r:id="rId13"/>
              </a:rPr>
              <a:t>часы </a:t>
            </a:r>
            <a:r>
              <a:rPr lang="ru-RU" dirty="0" err="1">
                <a:solidFill>
                  <a:srgbClr val="626A19"/>
                </a:solidFill>
                <a:hlinkClick r:id="rId13"/>
              </a:rPr>
              <a:t>А.Баженова</a:t>
            </a:r>
            <a:r>
              <a:rPr lang="ru-RU" dirty="0">
                <a:solidFill>
                  <a:srgbClr val="626A19"/>
                </a:solidFill>
                <a:hlinkClick r:id="rId13"/>
              </a:rPr>
              <a:t> </a:t>
            </a:r>
            <a:endParaRPr lang="ru-RU" dirty="0">
              <a:solidFill>
                <a:srgbClr val="626A19"/>
              </a:solidFill>
            </a:endParaRPr>
          </a:p>
          <a:p>
            <a:r>
              <a:rPr lang="ru-RU" dirty="0">
                <a:solidFill>
                  <a:srgbClr val="626A19"/>
                </a:solidFill>
                <a:hlinkClick r:id="rId14"/>
              </a:rPr>
              <a:t>Зорина </a:t>
            </a:r>
            <a:r>
              <a:rPr lang="ru-RU" dirty="0">
                <a:solidFill>
                  <a:srgbClr val="626A19"/>
                </a:solidFill>
                <a:hlinkClick r:id="rId14"/>
              </a:rPr>
              <a:t>Т.В. Нестандартные </a:t>
            </a:r>
            <a:r>
              <a:rPr lang="ru-RU" dirty="0">
                <a:solidFill>
                  <a:srgbClr val="626A19"/>
                </a:solidFill>
                <a:hlinkClick r:id="rId14"/>
              </a:rPr>
              <a:t>шаблоны</a:t>
            </a:r>
            <a:endParaRPr lang="ru-RU" dirty="0">
              <a:solidFill>
                <a:srgbClr val="626A19"/>
              </a:solidFill>
            </a:endParaRPr>
          </a:p>
          <a:p>
            <a:endParaRPr lang="ru-RU" dirty="0">
              <a:solidFill>
                <a:srgbClr val="777B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Разгадайте ребусы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7" y="1640711"/>
            <a:ext cx="2285129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7" y="5017728"/>
            <a:ext cx="2279695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8" y="3302683"/>
            <a:ext cx="2178473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23" y="5017728"/>
            <a:ext cx="2171948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7" y="3302683"/>
            <a:ext cx="2295136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19" y="1640711"/>
            <a:ext cx="2189752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12" y="1640711"/>
            <a:ext cx="2216576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00" y="5017728"/>
            <a:ext cx="2196000" cy="792000"/>
          </a:xfrm>
          <a:prstGeom prst="rect">
            <a:avLst/>
          </a:prstGeom>
          <a:noFill/>
          <a:ln>
            <a:noFill/>
          </a:ln>
          <a:effectLst>
            <a:glow rad="127000">
              <a:srgbClr val="93A130">
                <a:alpha val="5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rgbClr val="8AB833"/>
                  </a:solidFill>
                  <a:prstDash val="solid"/>
                </a:ln>
                <a:solidFill>
                  <a:srgbClr val="FFFFFF"/>
                </a:solidFill>
              </a:rPr>
              <a:t>остановка</a:t>
            </a:r>
            <a:endParaRPr lang="ru-RU" sz="3200" b="1" dirty="0">
              <a:ln w="6600">
                <a:solidFill>
                  <a:srgbClr val="8AB833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rgbClr val="8AB833"/>
                  </a:solidFill>
                  <a:prstDash val="solid"/>
                </a:ln>
                <a:solidFill>
                  <a:srgbClr val="FFFFFF"/>
                </a:solidFill>
              </a:rPr>
              <a:t>мостовая</a:t>
            </a:r>
            <a:endParaRPr lang="ru-RU" sz="3200" b="1" dirty="0">
              <a:ln w="6600">
                <a:solidFill>
                  <a:srgbClr val="8AB833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rgbClr val="8AB833"/>
                  </a:solidFill>
                  <a:prstDash val="solid"/>
                </a:ln>
                <a:solidFill>
                  <a:srgbClr val="FFFFFF"/>
                </a:solidFill>
              </a:rPr>
              <a:t>перекрёсток</a:t>
            </a:r>
            <a:endParaRPr lang="ru-RU" sz="3200" b="1" dirty="0">
              <a:ln w="6600">
                <a:solidFill>
                  <a:srgbClr val="8AB833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rgbClr val="8AB833"/>
                  </a:solidFill>
                  <a:prstDash val="solid"/>
                </a:ln>
                <a:solidFill>
                  <a:srgbClr val="FFFFFF"/>
                </a:solidFill>
              </a:rPr>
              <a:t>переход</a:t>
            </a:r>
            <a:endParaRPr lang="ru-RU" sz="3200" b="1" dirty="0">
              <a:ln w="6600">
                <a:solidFill>
                  <a:srgbClr val="8AB833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rgbClr val="8AB833"/>
                  </a:solidFill>
                  <a:prstDash val="solid"/>
                </a:ln>
                <a:solidFill>
                  <a:srgbClr val="FFFFFF"/>
                </a:solidFill>
              </a:rPr>
              <a:t>трамвай</a:t>
            </a:r>
            <a:endParaRPr lang="ru-RU" sz="3200" b="1" dirty="0">
              <a:ln w="6600">
                <a:solidFill>
                  <a:srgbClr val="8AB833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rgbClr val="8AB833"/>
                  </a:solidFill>
                  <a:prstDash val="solid"/>
                </a:ln>
                <a:solidFill>
                  <a:srgbClr val="FFFFFF"/>
                </a:solidFill>
              </a:rPr>
              <a:t>дорога</a:t>
            </a:r>
            <a:endParaRPr lang="ru-RU" sz="3200" b="1" dirty="0">
              <a:ln w="6600">
                <a:solidFill>
                  <a:srgbClr val="8AB833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rgbClr val="8AB833"/>
                  </a:solidFill>
                  <a:prstDash val="solid"/>
                </a:ln>
                <a:solidFill>
                  <a:srgbClr val="FFFFFF"/>
                </a:solidFill>
              </a:rPr>
              <a:t>пешеход</a:t>
            </a:r>
            <a:endParaRPr lang="ru-RU" sz="3200" b="1" dirty="0">
              <a:ln w="6600">
                <a:solidFill>
                  <a:srgbClr val="8AB833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60421" y="3406296"/>
            <a:ext cx="2457450" cy="584775"/>
          </a:xfrm>
          <a:prstGeom prst="rect">
            <a:avLst/>
          </a:prstGeom>
          <a:solidFill>
            <a:srgbClr val="B5CC21"/>
          </a:solidFill>
          <a:ln w="19050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rgbClr val="8AB833"/>
                  </a:solidFill>
                  <a:prstDash val="solid"/>
                </a:ln>
                <a:solidFill>
                  <a:srgbClr val="FFFFFF"/>
                </a:solidFill>
              </a:rPr>
              <a:t>шоссе</a:t>
            </a:r>
            <a:endParaRPr lang="ru-RU" sz="3200" b="1" dirty="0">
              <a:ln w="6600">
                <a:solidFill>
                  <a:srgbClr val="8AB833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Управляющая кнопка: далее 28">
            <a:hlinkClick r:id="rId11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нарушают ПДД?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1040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1, 2, 3, 4 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9337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1, 2, 3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89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2, 3, 4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2234" y="5733854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4817" y="5742563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1851" y="957952"/>
            <a:ext cx="3261467" cy="2290353"/>
            <a:chOff x="661851" y="957952"/>
            <a:chExt cx="3261467" cy="229035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579" y="1105997"/>
              <a:ext cx="3091739" cy="2142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61851" y="957952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0080" y="3339746"/>
            <a:ext cx="3278785" cy="2292836"/>
            <a:chOff x="640080" y="3339746"/>
            <a:chExt cx="3278785" cy="22928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323" y="3467893"/>
              <a:ext cx="3091542" cy="216468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Овал 19"/>
            <p:cNvSpPr/>
            <p:nvPr/>
          </p:nvSpPr>
          <p:spPr>
            <a:xfrm>
              <a:off x="640080" y="333974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959531" y="997141"/>
            <a:ext cx="3384267" cy="2251164"/>
            <a:chOff x="4959531" y="997141"/>
            <a:chExt cx="3384267" cy="225116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6403" y="1105997"/>
              <a:ext cx="3067395" cy="2142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Овал 20"/>
            <p:cNvSpPr/>
            <p:nvPr/>
          </p:nvSpPr>
          <p:spPr>
            <a:xfrm>
              <a:off x="4959531" y="997141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942114" y="3357163"/>
            <a:ext cx="3405050" cy="2275728"/>
            <a:chOff x="4942114" y="3357163"/>
            <a:chExt cx="3405050" cy="227572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3038" y="3467584"/>
              <a:ext cx="3074126" cy="2165307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4942114" y="3357163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4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sp>
        <p:nvSpPr>
          <p:cNvPr id="24" name="Управляющая кнопка: далее 23">
            <a:hlinkClick r:id="rId9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2546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следует обходить автобус?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4604" y="5945852"/>
            <a:ext cx="169605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2) нигде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0722" y="5945852"/>
            <a:ext cx="169605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1) спереди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539" y="5945852"/>
            <a:ext cx="1696058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3) сзади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2234" y="5733854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4819" y="5733605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0" y="1489328"/>
            <a:ext cx="7080068" cy="390379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-1306286" y="4578144"/>
            <a:ext cx="1097280" cy="3570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F762A"/>
                </a:solidFill>
              </a:rPr>
              <a:t>автобус</a:t>
            </a:r>
            <a:endParaRPr lang="ru-RU" b="1" dirty="0">
              <a:solidFill>
                <a:srgbClr val="3F762A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5976" y="4679574"/>
            <a:ext cx="206188" cy="1792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>
            <a:off x="6606987" y="4876796"/>
            <a:ext cx="779931" cy="233082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углом вверх 25"/>
          <p:cNvSpPr/>
          <p:nvPr/>
        </p:nvSpPr>
        <p:spPr>
          <a:xfrm flipH="1">
            <a:off x="5782235" y="4894725"/>
            <a:ext cx="493058" cy="233082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1765" y="4312019"/>
            <a:ext cx="448235" cy="52322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</a:rPr>
              <a:t>?</a:t>
            </a:r>
            <a:endParaRPr lang="ru-RU" sz="2800" dirty="0">
              <a:solidFill>
                <a:srgbClr val="FF0000"/>
              </a:solidFill>
              <a:effectLst>
                <a:glow rad="114300">
                  <a:prstClr val="white"/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4659" y="4312019"/>
            <a:ext cx="448235" cy="52322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</a:rPr>
              <a:t>?</a:t>
            </a:r>
            <a:endParaRPr lang="ru-RU" sz="2800" dirty="0">
              <a:solidFill>
                <a:srgbClr val="FF0000"/>
              </a:solidFill>
              <a:effectLst>
                <a:glow rad="114300">
                  <a:prstClr val="white"/>
                </a:glow>
              </a:effectLst>
            </a:endParaRPr>
          </a:p>
        </p:txBody>
      </p:sp>
      <p:sp>
        <p:nvSpPr>
          <p:cNvPr id="27" name="Умножение 26"/>
          <p:cNvSpPr/>
          <p:nvPr/>
        </p:nvSpPr>
        <p:spPr>
          <a:xfrm>
            <a:off x="5602944" y="4347881"/>
            <a:ext cx="412376" cy="42134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762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glow>
                  <a:prstClr val="white"/>
                </a:glow>
              </a:effectLst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7189699" y="4338916"/>
            <a:ext cx="412376" cy="42134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76200">
              <a:schemeClr val="bg1">
                <a:alpha val="9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355976" y="5020232"/>
            <a:ext cx="206188" cy="1792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5824" y="896469"/>
            <a:ext cx="8292352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AutoNum type="arabicPeriod"/>
            </a:pPr>
            <a:r>
              <a:rPr lang="ru-RU" sz="2400" b="1" dirty="0">
                <a:solidFill>
                  <a:srgbClr val="626A19"/>
                </a:solidFill>
              </a:rPr>
              <a:t>Ни спереди, ни сзади обходить автобус нельзя!</a:t>
            </a:r>
          </a:p>
          <a:p>
            <a:pPr marL="457200" indent="-457200" algn="ctr">
              <a:buFontTx/>
              <a:buAutoNum type="arabicPeriod"/>
            </a:pPr>
            <a:r>
              <a:rPr lang="ru-RU" sz="2400" dirty="0">
                <a:solidFill>
                  <a:srgbClr val="626A19"/>
                </a:solidFill>
              </a:rPr>
              <a:t>Дождитесь, когда он отъедет от остановки и пройдите</a:t>
            </a:r>
          </a:p>
          <a:p>
            <a:pPr algn="ctr"/>
            <a:r>
              <a:rPr lang="ru-RU" sz="2400" dirty="0">
                <a:solidFill>
                  <a:srgbClr val="626A19"/>
                </a:solidFill>
              </a:rPr>
              <a:t>к пешеходному переходу.</a:t>
            </a:r>
          </a:p>
          <a:p>
            <a:pPr algn="ctr"/>
            <a:r>
              <a:rPr lang="ru-RU" sz="2400" dirty="0">
                <a:solidFill>
                  <a:srgbClr val="626A19"/>
                </a:solidFill>
              </a:rPr>
              <a:t>3. Убедившись в безопасности перехода, постоянно наблюдая за дорогой, перейдите на противоположную сторону.</a:t>
            </a:r>
            <a:endParaRPr lang="ru-RU" sz="2400" dirty="0">
              <a:solidFill>
                <a:srgbClr val="626A19"/>
              </a:solidFill>
            </a:endParaRPr>
          </a:p>
        </p:txBody>
      </p:sp>
      <p:sp>
        <p:nvSpPr>
          <p:cNvPr id="22" name="Управляющая кнопка: далее 21">
            <a:hlinkClick r:id="rId6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79166 0.0032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00052 0.05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2.59259E-6 L -0.15052 0.000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52 0.00023 L -0.14757 -0.301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7" grpId="0" animBg="1"/>
      <p:bldP spid="7" grpId="1" animBg="1"/>
      <p:bldP spid="8" grpId="0" animBg="1"/>
      <p:bldP spid="8" grpId="1" animBg="1"/>
      <p:bldP spid="8" grpId="2" animBg="1"/>
      <p:bldP spid="17" grpId="0" animBg="1"/>
      <p:bldP spid="26" grpId="0" animBg="1"/>
      <p:bldP spid="25" grpId="0"/>
      <p:bldP spid="25" grpId="1"/>
      <p:bldP spid="28" grpId="0"/>
      <p:bldP spid="28" grpId="1"/>
      <p:bldP spid="27" grpId="0" animBg="1"/>
      <p:bldP spid="31" grpId="0" animBg="1"/>
      <p:bldP spid="32" grpId="0" animBg="1"/>
      <p:bldP spid="32" grpId="1" animBg="1"/>
      <p:bldP spid="32" grpId="2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Какой знак называется </a:t>
            </a:r>
          </a:p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«Пешеходная дорожка?»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89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3 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9337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8065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3, 4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2234" y="5733854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4817" y="5742563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60886" y="1528911"/>
            <a:ext cx="6022229" cy="4134481"/>
            <a:chOff x="1403679" y="1528911"/>
            <a:chExt cx="6022229" cy="4134481"/>
          </a:xfrm>
        </p:grpSpPr>
        <p:pic>
          <p:nvPicPr>
            <p:cNvPr id="25" name="Picture 8" descr="http://s2.gazu.ru/uploads/znaki/107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47"/>
            <a:stretch/>
          </p:blipFill>
          <p:spPr bwMode="auto">
            <a:xfrm>
              <a:off x="1783620" y="3688637"/>
              <a:ext cx="175303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s1.gazu.ru/uploads/znaki/140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47"/>
            <a:stretch/>
          </p:blipFill>
          <p:spPr bwMode="auto">
            <a:xfrm>
              <a:off x="5624810" y="1528911"/>
              <a:ext cx="175303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http://s3.gazu.ru/uploads/znaki/142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58"/>
            <a:stretch/>
          </p:blipFill>
          <p:spPr bwMode="auto">
            <a:xfrm>
              <a:off x="5576750" y="3755392"/>
              <a:ext cx="1849158" cy="19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http://s4.gazu.ru/uploads/znaki/165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47"/>
            <a:stretch/>
          </p:blipFill>
          <p:spPr bwMode="auto">
            <a:xfrm>
              <a:off x="1783620" y="1528911"/>
              <a:ext cx="175303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1403679" y="154142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5313829" y="154142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403679" y="394499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313829" y="394499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4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sp>
        <p:nvSpPr>
          <p:cNvPr id="22" name="Управляющая кнопка: далее 21">
            <a:hlinkClick r:id="rId9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Дорожные ловушки. Укажите их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2887" y="5945852"/>
            <a:ext cx="2048681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1, 3, 4 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2432" y="5945852"/>
            <a:ext cx="2048681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1, 2, 4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7660" y="5945852"/>
            <a:ext cx="2048681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2, 3, 4 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3598" y="5860596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6181" y="5869305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67656" y="957952"/>
            <a:ext cx="3238552" cy="2274283"/>
            <a:chOff x="567656" y="957952"/>
            <a:chExt cx="3238552" cy="227428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29" y="1090235"/>
              <a:ext cx="3045179" cy="214200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</p:spPr>
        </p:pic>
        <p:sp>
          <p:nvSpPr>
            <p:cNvPr id="3" name="Овал 2"/>
            <p:cNvSpPr/>
            <p:nvPr/>
          </p:nvSpPr>
          <p:spPr>
            <a:xfrm>
              <a:off x="567656" y="957952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7656" y="3339746"/>
            <a:ext cx="3205673" cy="2365127"/>
            <a:chOff x="567656" y="3339746"/>
            <a:chExt cx="3205673" cy="236512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23" y="3582492"/>
              <a:ext cx="3012806" cy="212238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567656" y="333974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014546" y="957952"/>
            <a:ext cx="3367406" cy="2254987"/>
            <a:chOff x="5014546" y="957952"/>
            <a:chExt cx="3367406" cy="225498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51" y="1091531"/>
              <a:ext cx="3048001" cy="21214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5014546" y="957952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014546" y="3339746"/>
            <a:ext cx="3353905" cy="2382324"/>
            <a:chOff x="5014546" y="3339746"/>
            <a:chExt cx="3353905" cy="238232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51" y="3583296"/>
              <a:ext cx="3034500" cy="2138774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93A130">
                  <a:alpha val="84000"/>
                </a:srgbClr>
              </a:glo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5014546" y="3339746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4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sp>
        <p:nvSpPr>
          <p:cNvPr id="24" name="Управляющая кнопка: далее 23">
            <a:hlinkClick r:id="rId9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2546" y="269981"/>
            <a:ext cx="835890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каком рисунке правильно показан сигнал поворота налево?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8674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 и 2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8159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3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3640" y="5945852"/>
            <a:ext cx="1523822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 и 3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62234" y="5733854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4817" y="5742563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98" y="1989000"/>
            <a:ext cx="6806204" cy="2880000"/>
          </a:xfrm>
          <a:prstGeom prst="rect">
            <a:avLst/>
          </a:prstGeom>
          <a:effectLst>
            <a:glow rad="127000">
              <a:srgbClr val="93A130">
                <a:alpha val="82000"/>
              </a:srgbClr>
            </a:glow>
          </a:effectLst>
        </p:spPr>
      </p:pic>
      <p:sp>
        <p:nvSpPr>
          <p:cNvPr id="13" name="Управляющая кнопка: далее 12">
            <a:hlinkClick r:id="rId6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7927" y="269981"/>
            <a:ext cx="835890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Запомните фотографию, после этого щёлкните по ней мышкой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8618" y="5969138"/>
            <a:ext cx="1446206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1, 2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9748" y="5969138"/>
            <a:ext cx="1446206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2, 4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171" y="5969138"/>
            <a:ext cx="1446206" cy="461665"/>
          </a:xfrm>
          <a:prstGeom prst="rect">
            <a:avLst/>
          </a:prstGeom>
          <a:noFill/>
          <a:ln>
            <a:solidFill>
              <a:srgbClr val="545F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45F1B"/>
                </a:solidFill>
              </a:rPr>
              <a:t>1, 3, 4</a:t>
            </a:r>
            <a:endParaRPr lang="ru-RU" sz="2400" b="1" dirty="0">
              <a:solidFill>
                <a:srgbClr val="545F1B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1927" y="5855780"/>
            <a:ext cx="576000" cy="575035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1927" y="5877546"/>
            <a:ext cx="576000" cy="57503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Object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6299" y="1506588"/>
            <a:ext cx="6371402" cy="4213271"/>
          </a:xfrm>
          <a:prstGeom prst="rect">
            <a:avLst/>
          </a:prstGeom>
          <a:effectLst>
            <a:glow rad="88900">
              <a:srgbClr val="93A130">
                <a:alpha val="88000"/>
              </a:srgbClr>
            </a:glo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/>
          <a:stretch/>
        </p:blipFill>
        <p:spPr bwMode="auto">
          <a:xfrm>
            <a:off x="786379" y="1506588"/>
            <a:ext cx="7571242" cy="3963778"/>
          </a:xfrm>
          <a:prstGeom prst="rect">
            <a:avLst/>
          </a:prstGeom>
          <a:noFill/>
          <a:ln>
            <a:noFill/>
          </a:ln>
          <a:effectLst>
            <a:glow rad="88900">
              <a:srgbClr val="93A130">
                <a:alpha val="88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2546" y="269981"/>
            <a:ext cx="835890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Укажите элементы, которые были </a:t>
            </a:r>
          </a:p>
          <a:p>
            <a:pPr algn="ctr"/>
            <a:r>
              <a:rPr lang="ru-RU" sz="3600" b="1" dirty="0">
                <a:ln w="11430">
                  <a:noFill/>
                </a:ln>
                <a:solidFill>
                  <a:srgbClr val="C0CF3A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фотографии</a:t>
            </a:r>
            <a:endParaRPr lang="ru-RU" sz="3600" b="1" dirty="0">
              <a:ln w="11430">
                <a:noFill/>
              </a:ln>
              <a:solidFill>
                <a:srgbClr val="C0CF3A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73648" y="5353983"/>
            <a:ext cx="6454532" cy="478971"/>
            <a:chOff x="1373648" y="5353983"/>
            <a:chExt cx="6454532" cy="478971"/>
          </a:xfrm>
        </p:grpSpPr>
        <p:sp>
          <p:nvSpPr>
            <p:cNvPr id="22" name="Овал 21"/>
            <p:cNvSpPr/>
            <p:nvPr/>
          </p:nvSpPr>
          <p:spPr>
            <a:xfrm>
              <a:off x="7279540" y="5353983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4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5329762" y="5353983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3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295144" y="5353983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2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373648" y="5353983"/>
              <a:ext cx="548640" cy="47897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93A1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3F762A"/>
                  </a:solidFill>
                </a:rPr>
                <a:t>1</a:t>
              </a:r>
              <a:endParaRPr lang="ru-RU" sz="2400" b="1" dirty="0">
                <a:solidFill>
                  <a:srgbClr val="3F762A"/>
                </a:solidFill>
              </a:endParaRPr>
            </a:p>
          </p:txBody>
        </p:sp>
      </p:grpSp>
      <p:sp>
        <p:nvSpPr>
          <p:cNvPr id="18" name="Управляющая кнопка: далее 17">
            <a:hlinkClick r:id="rId7" action="ppaction://hlinksldjump" highlightClick="1"/>
          </p:cNvPr>
          <p:cNvSpPr/>
          <p:nvPr/>
        </p:nvSpPr>
        <p:spPr>
          <a:xfrm flipH="1">
            <a:off x="8226820" y="6179999"/>
            <a:ext cx="440991" cy="245660"/>
          </a:xfrm>
          <a:prstGeom prst="actionButtonForwardNext">
            <a:avLst/>
          </a:prstGeom>
          <a:solidFill>
            <a:srgbClr val="868F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  <p:bldP spid="17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8">
      <a:dk1>
        <a:srgbClr val="626A19"/>
      </a:dk1>
      <a:lt1>
        <a:sysClr val="window" lastClr="FFFFFF"/>
      </a:lt1>
      <a:dk2>
        <a:srgbClr val="2F581F"/>
      </a:dk2>
      <a:lt2>
        <a:srgbClr val="E3DED1"/>
      </a:lt2>
      <a:accent1>
        <a:srgbClr val="3F762A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26A19"/>
      </a:hlink>
      <a:folHlink>
        <a:srgbClr val="939F2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846</Words>
  <Application>Microsoft Office PowerPoint</Application>
  <PresentationFormat>Экран (4:3)</PresentationFormat>
  <Paragraphs>195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Сысоева</dc:creator>
  <cp:lastModifiedBy>Сысоева</cp:lastModifiedBy>
  <cp:revision>2</cp:revision>
  <dcterms:created xsi:type="dcterms:W3CDTF">2020-10-26T10:32:09Z</dcterms:created>
  <dcterms:modified xsi:type="dcterms:W3CDTF">2020-10-26T10:44:29Z</dcterms:modified>
</cp:coreProperties>
</file>