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86692-B168-47EF-9D03-0B299C0EE75C}" type="datetimeFigureOut">
              <a:rPr lang="ru-RU" smtClean="0"/>
              <a:pPr/>
              <a:t>10.04.2019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35B6DBE-C32D-43BC-81A7-642EB8B2906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86692-B168-47EF-9D03-0B299C0EE75C}" type="datetimeFigureOut">
              <a:rPr lang="ru-RU" smtClean="0"/>
              <a:pPr/>
              <a:t>10.04.2019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B6DBE-C32D-43BC-81A7-642EB8B2906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86692-B168-47EF-9D03-0B299C0EE75C}" type="datetimeFigureOut">
              <a:rPr lang="ru-RU" smtClean="0"/>
              <a:pPr/>
              <a:t>10.04.2019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B6DBE-C32D-43BC-81A7-642EB8B2906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86692-B168-47EF-9D03-0B299C0EE75C}" type="datetimeFigureOut">
              <a:rPr lang="ru-RU" smtClean="0"/>
              <a:pPr/>
              <a:t>10.04.2019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35B6DBE-C32D-43BC-81A7-642EB8B2906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86692-B168-47EF-9D03-0B299C0EE75C}" type="datetimeFigureOut">
              <a:rPr lang="ru-RU" smtClean="0"/>
              <a:pPr/>
              <a:t>10.04.2019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B6DBE-C32D-43BC-81A7-642EB8B2906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86692-B168-47EF-9D03-0B299C0EE75C}" type="datetimeFigureOut">
              <a:rPr lang="ru-RU" smtClean="0"/>
              <a:pPr/>
              <a:t>10.04.2019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B6DBE-C32D-43BC-81A7-642EB8B2906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86692-B168-47EF-9D03-0B299C0EE75C}" type="datetimeFigureOut">
              <a:rPr lang="ru-RU" smtClean="0"/>
              <a:pPr/>
              <a:t>10.04.2019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35B6DBE-C32D-43BC-81A7-642EB8B2906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86692-B168-47EF-9D03-0B299C0EE75C}" type="datetimeFigureOut">
              <a:rPr lang="ru-RU" smtClean="0"/>
              <a:pPr/>
              <a:t>10.04.2019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B6DBE-C32D-43BC-81A7-642EB8B2906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86692-B168-47EF-9D03-0B299C0EE75C}" type="datetimeFigureOut">
              <a:rPr lang="ru-RU" smtClean="0"/>
              <a:pPr/>
              <a:t>10.04.2019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B6DBE-C32D-43BC-81A7-642EB8B2906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86692-B168-47EF-9D03-0B299C0EE75C}" type="datetimeFigureOut">
              <a:rPr lang="ru-RU" smtClean="0"/>
              <a:pPr/>
              <a:t>10.04.2019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B6DBE-C32D-43BC-81A7-642EB8B2906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86692-B168-47EF-9D03-0B299C0EE75C}" type="datetimeFigureOut">
              <a:rPr lang="ru-RU" smtClean="0"/>
              <a:pPr/>
              <a:t>10.04.2019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B6DBE-C32D-43BC-81A7-642EB8B2906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F86692-B168-47EF-9D03-0B299C0EE75C}" type="datetimeFigureOut">
              <a:rPr lang="ru-RU" smtClean="0"/>
              <a:pPr/>
              <a:t>10.04.2019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35B6DBE-C32D-43BC-81A7-642EB8B2906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5445224"/>
            <a:ext cx="8458200" cy="1080120"/>
          </a:xfrm>
        </p:spPr>
        <p:txBody>
          <a:bodyPr>
            <a:norm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Подготовила педагог дополнительного образования МБОУ «Баргузинская сош» Ухинова С.Б</a:t>
            </a: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/>
              <a:t>Урок № 7 Шахматные фигуры и </a:t>
            </a:r>
            <a:r>
              <a:rPr lang="ru-RU" smtClean="0"/>
              <a:t>начальная позиция</a:t>
            </a:r>
            <a:endParaRPr lang="ru-RU" dirty="0" smtClean="0"/>
          </a:p>
          <a:p>
            <a:pPr algn="ctr"/>
            <a:r>
              <a:rPr lang="ru-RU" sz="1600" dirty="0" smtClean="0"/>
              <a:t>К  УМК «Шахматы в школе» Е.А. Прудниковой. Первый год обучения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МУНИЦИПАЛЬНОЕ КАЗЕННОЕ УЧРЕЖДЕНИЕ</a:t>
            </a:r>
            <a:endParaRPr lang="ru-RU" sz="800" dirty="0" smtClean="0"/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УПРАВЛЕНИЕ ОБРАЗОВАНИЯ АДМИНИСТРАЦИИ МУНИЦИПАЛЬНОГО</a:t>
            </a:r>
            <a:endParaRPr lang="ru-RU" sz="800" dirty="0" smtClean="0"/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ОБРАЗОВАНИЯ </a:t>
            </a:r>
            <a:r>
              <a:rPr lang="ru-RU" sz="1200" dirty="0" smtClean="0">
                <a:cs typeface="Times New Roman" pitchFamily="18" charset="0"/>
              </a:rPr>
              <a:t>«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БАРГУЗИНСКИЙ РАЙОН</a:t>
            </a:r>
            <a:r>
              <a:rPr lang="ru-RU" sz="1200" dirty="0" smtClean="0">
                <a:cs typeface="Times New Roman" pitchFamily="18" charset="0"/>
              </a:rPr>
              <a:t>»</a:t>
            </a:r>
            <a:endParaRPr lang="ru-RU" sz="800" dirty="0" smtClean="0"/>
          </a:p>
          <a:p>
            <a:pPr algn="ctr"/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sz="1200" u="sng" dirty="0" smtClean="0">
                <a:cs typeface="Times New Roman" pitchFamily="18" charset="0"/>
              </a:rPr>
              <a:t>«</a:t>
            </a:r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БАРГУЗИНСКАЯ СРЕДНЯЯ ОБЩЕОБРАЗОВАТЕЛЬНАЯ ШКОЛА</a:t>
            </a:r>
            <a:r>
              <a:rPr lang="ru-RU" sz="1200" u="sng" dirty="0" smtClean="0">
                <a:cs typeface="Times New Roman" pitchFamily="18" charset="0"/>
              </a:rPr>
              <a:t>»</a:t>
            </a:r>
            <a:endParaRPr lang="ru-RU" sz="800" dirty="0" smtClean="0"/>
          </a:p>
        </p:txBody>
      </p:sp>
      <p:pic>
        <p:nvPicPr>
          <p:cNvPr id="6" name="Picture 2" descr="C:\Users\Софья\Desktop\001b2c-00a.jpg"/>
          <p:cNvPicPr>
            <a:picLocks noChangeAspect="1" noChangeArrowheads="1"/>
          </p:cNvPicPr>
          <p:nvPr/>
        </p:nvPicPr>
        <p:blipFill>
          <a:blip r:embed="rId2" cstate="print"/>
          <a:srcRect l="1658" t="1402" r="83123" b="78335"/>
          <a:stretch>
            <a:fillRect/>
          </a:stretch>
        </p:blipFill>
        <p:spPr bwMode="auto">
          <a:xfrm>
            <a:off x="3131840" y="1340768"/>
            <a:ext cx="2160240" cy="2012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Прочти шахматные буквы</a:t>
            </a:r>
            <a:endParaRPr lang="ru-RU" dirty="0"/>
          </a:p>
        </p:txBody>
      </p:sp>
      <p:pic>
        <p:nvPicPr>
          <p:cNvPr id="2051" name="Picture 3" descr="C:\Users\Софья\Desktop\113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5771" t="9489" r="7656" b="6469"/>
          <a:stretch>
            <a:fillRect/>
          </a:stretch>
        </p:blipFill>
        <p:spPr bwMode="auto">
          <a:xfrm>
            <a:off x="1763688" y="1326366"/>
            <a:ext cx="5353194" cy="5531634"/>
          </a:xfrm>
          <a:prstGeom prst="rect">
            <a:avLst/>
          </a:prstGeom>
          <a:noFill/>
        </p:spPr>
      </p:pic>
      <p:cxnSp>
        <p:nvCxnSpPr>
          <p:cNvPr id="8" name="Прямая со стрелкой 7"/>
          <p:cNvCxnSpPr/>
          <p:nvPr/>
        </p:nvCxnSpPr>
        <p:spPr>
          <a:xfrm>
            <a:off x="2627784" y="141277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635896" y="141277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211960" y="141277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716016" y="141277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148064" y="141277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652120" y="141277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156176" y="141277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3131840" y="141277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457200"/>
            <a:ext cx="7371928" cy="8382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Шахматными фигурами </a:t>
            </a:r>
            <a:r>
              <a:rPr lang="ru-RU" sz="2400" dirty="0" smtClean="0"/>
              <a:t>в шахматах принято называть короля, ферзя, ладью, слона, коня и пешку. </a:t>
            </a:r>
            <a:endParaRPr lang="ru-RU" sz="2800" dirty="0"/>
          </a:p>
        </p:txBody>
      </p:sp>
      <p:pic>
        <p:nvPicPr>
          <p:cNvPr id="4098" name="Picture 2" descr="C:\Users\Софья\Desktop\img9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1296" y="1556792"/>
            <a:ext cx="7068277" cy="5301208"/>
          </a:xfrm>
          <a:prstGeom prst="rect">
            <a:avLst/>
          </a:prstGeom>
          <a:noFill/>
        </p:spPr>
      </p:pic>
      <p:pic>
        <p:nvPicPr>
          <p:cNvPr id="1026" name="Picture 2" descr="C:\Users\Софья\Desktop\pte9ajs8q3r4tq9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2726" cy="16169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01752" y="457200"/>
            <a:ext cx="6358480" cy="8412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Начальное положение фигур на доске</a:t>
            </a:r>
            <a:endParaRPr lang="ru-RU" dirty="0"/>
          </a:p>
        </p:txBody>
      </p:sp>
      <p:pic>
        <p:nvPicPr>
          <p:cNvPr id="3075" name="Picture 3" descr="C:\Users\Софья\Desktop\001b2c-00a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 l="24015" t="16667" r="17400" b="5555"/>
          <a:stretch>
            <a:fillRect/>
          </a:stretch>
        </p:blipFill>
        <p:spPr bwMode="auto">
          <a:xfrm>
            <a:off x="1115616" y="2492896"/>
            <a:ext cx="2808312" cy="3024336"/>
          </a:xfrm>
          <a:prstGeom prst="rect">
            <a:avLst/>
          </a:prstGeom>
          <a:noFill/>
        </p:spPr>
      </p:pic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Позиция </a:t>
            </a:r>
            <a:r>
              <a:rPr lang="ru-RU" dirty="0" smtClean="0"/>
              <a:t>— </a:t>
            </a:r>
            <a:r>
              <a:rPr lang="ru-RU" dirty="0" smtClean="0"/>
              <a:t>расположение </a:t>
            </a:r>
            <a:r>
              <a:rPr lang="ru-RU" dirty="0" smtClean="0"/>
              <a:t>фигур на шахматной доске. </a:t>
            </a:r>
            <a:r>
              <a:rPr lang="ru-RU" b="1" dirty="0" smtClean="0">
                <a:solidFill>
                  <a:srgbClr val="FF0000"/>
                </a:solidFill>
              </a:rPr>
              <a:t>Начальная позиция </a:t>
            </a:r>
            <a:r>
              <a:rPr lang="ru-RU" dirty="0" smtClean="0"/>
              <a:t>— расположение шахматных фигур в начале партии до первого хода. </a:t>
            </a:r>
            <a:endParaRPr lang="ru-RU" dirty="0" smtClean="0"/>
          </a:p>
          <a:p>
            <a:r>
              <a:rPr lang="ru-RU" b="1" dirty="0" smtClean="0">
                <a:solidFill>
                  <a:srgbClr val="FF0000"/>
                </a:solidFill>
              </a:rPr>
              <a:t>Один ход </a:t>
            </a:r>
            <a:r>
              <a:rPr lang="ru-RU" dirty="0" smtClean="0"/>
              <a:t>— это перемещение одной из своих фигур с одного поля на другое.</a:t>
            </a:r>
            <a:endParaRPr lang="ru-RU" dirty="0"/>
          </a:p>
        </p:txBody>
      </p:sp>
      <p:pic>
        <p:nvPicPr>
          <p:cNvPr id="5" name="Picture 2" descr="C:\Users\Софья\Desktop\pte9ajs8q3r4tq9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332656"/>
            <a:ext cx="1212726" cy="16169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 начальной позиции белые занимают 1 -</a:t>
            </a:r>
            <a:r>
              <a:rPr lang="ru-RU" dirty="0" err="1" smtClean="0"/>
              <a:t>ю</a:t>
            </a:r>
            <a:r>
              <a:rPr lang="ru-RU" dirty="0" smtClean="0"/>
              <a:t> и 2-ю горизонтали, чёрные — 7-ю и 8-ю. </a:t>
            </a:r>
            <a:endParaRPr lang="ru-RU" dirty="0" smtClean="0"/>
          </a:p>
          <a:p>
            <a:r>
              <a:rPr lang="ru-RU" dirty="0" smtClean="0">
                <a:solidFill>
                  <a:srgbClr val="C00000"/>
                </a:solidFill>
              </a:rPr>
              <a:t>Ферзь </a:t>
            </a:r>
            <a:r>
              <a:rPr lang="ru-RU" dirty="0" smtClean="0">
                <a:solidFill>
                  <a:srgbClr val="C00000"/>
                </a:solidFill>
              </a:rPr>
              <a:t>«любит»  </a:t>
            </a:r>
            <a:r>
              <a:rPr lang="ru-RU" dirty="0" smtClean="0">
                <a:solidFill>
                  <a:srgbClr val="C00000"/>
                </a:solidFill>
              </a:rPr>
              <a:t>свой </a:t>
            </a:r>
            <a:r>
              <a:rPr lang="ru-RU" dirty="0" smtClean="0">
                <a:solidFill>
                  <a:srgbClr val="C00000"/>
                </a:solidFill>
              </a:rPr>
              <a:t>цвет</a:t>
            </a:r>
            <a:r>
              <a:rPr lang="ru-RU" dirty="0" smtClean="0"/>
              <a:t>: белый ферзь в начальной позиции расположен на белом поле d1, чёрный ферзь в начальной позиции расположен на чёрном поле d8. </a:t>
            </a:r>
            <a:endParaRPr lang="ru-RU" dirty="0" smtClean="0"/>
          </a:p>
          <a:p>
            <a:r>
              <a:rPr lang="ru-RU" dirty="0" smtClean="0"/>
              <a:t>Каждая </a:t>
            </a:r>
            <a:r>
              <a:rPr lang="ru-RU" dirty="0" smtClean="0"/>
              <a:t>партия начинается с начальной позиции. </a:t>
            </a:r>
          </a:p>
          <a:p>
            <a:endParaRPr lang="ru-RU" dirty="0"/>
          </a:p>
        </p:txBody>
      </p:sp>
      <p:pic>
        <p:nvPicPr>
          <p:cNvPr id="8" name="Picture 3" descr="C:\Users\Софья\Desktop\001b2c-00a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 l="24015" t="16667" r="17400" b="5555"/>
          <a:stretch>
            <a:fillRect/>
          </a:stretch>
        </p:blipFill>
        <p:spPr bwMode="auto">
          <a:xfrm>
            <a:off x="251520" y="2422522"/>
            <a:ext cx="3960440" cy="3949212"/>
          </a:xfrm>
          <a:prstGeom prst="rect">
            <a:avLst/>
          </a:prstGeom>
          <a:noFill/>
        </p:spPr>
      </p:pic>
      <p:pic>
        <p:nvPicPr>
          <p:cNvPr id="2050" name="Picture 2" descr="C:\Users\Софья\Desktop\esclamativ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692696"/>
            <a:ext cx="620780" cy="22048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&amp;Kcy;&amp;acy;&amp;kcy; &amp;ncy;&amp;acy;&amp;chcy;&amp;icy;&amp;ncy;&amp;acy;&amp;tcy;&amp;softcy; &amp;shcy;&amp;acy;&amp;khcy;&amp;mcy;&amp;acy;&amp;tcy;&amp;ncy;&amp;ucy;&amp;yucy; &amp;pcy;&amp;acy;&amp;rcy;&amp;tcy;&amp;icy;&amp;yucy;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0" y="1463457"/>
            <a:ext cx="4644008" cy="539454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Королевский фланг </a:t>
            </a:r>
            <a:r>
              <a:rPr lang="ru-RU" dirty="0" smtClean="0"/>
              <a:t>— половина доски, на которой в начале партии расположены короли. </a:t>
            </a:r>
            <a:endParaRPr lang="ru-RU" dirty="0" smtClean="0"/>
          </a:p>
          <a:p>
            <a:r>
              <a:rPr lang="ru-RU" b="1" dirty="0" smtClean="0">
                <a:solidFill>
                  <a:srgbClr val="C00000"/>
                </a:solidFill>
              </a:rPr>
              <a:t>Ферзевый </a:t>
            </a:r>
            <a:r>
              <a:rPr lang="ru-RU" b="1" dirty="0" smtClean="0">
                <a:solidFill>
                  <a:srgbClr val="C00000"/>
                </a:solidFill>
              </a:rPr>
              <a:t>фланг </a:t>
            </a:r>
            <a:r>
              <a:rPr lang="ru-RU" dirty="0" smtClean="0"/>
              <a:t>— половина доски, на которой в начале партии расположены ферзи.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42304" y="332656"/>
            <a:ext cx="45719" cy="6525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2" descr="C:\Users\Софья\Desktop\pte9ajs8q3r4tq9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0"/>
            <a:ext cx="1212726" cy="16169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Интересные факты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95936" y="1340768"/>
            <a:ext cx="4995664" cy="5328592"/>
          </a:xfrm>
        </p:spPr>
        <p:txBody>
          <a:bodyPr>
            <a:noAutofit/>
          </a:bodyPr>
          <a:lstStyle/>
          <a:p>
            <a:pPr algn="just"/>
            <a:r>
              <a:rPr lang="ru-RU" sz="1600" dirty="0" smtClean="0"/>
              <a:t>В 1769 году венгерский </a:t>
            </a:r>
            <a:r>
              <a:rPr lang="ru-RU" sz="1600" dirty="0" smtClean="0">
                <a:solidFill>
                  <a:srgbClr val="C00000"/>
                </a:solidFill>
              </a:rPr>
              <a:t>барон Вольфганг фон </a:t>
            </a:r>
            <a:r>
              <a:rPr lang="ru-RU" sz="1600" dirty="0" err="1" smtClean="0">
                <a:solidFill>
                  <a:srgbClr val="C00000"/>
                </a:solidFill>
              </a:rPr>
              <a:t>Кемпелен</a:t>
            </a:r>
            <a:r>
              <a:rPr lang="ru-RU" sz="1600" dirty="0" smtClean="0">
                <a:solidFill>
                  <a:srgbClr val="C00000"/>
                </a:solidFill>
              </a:rPr>
              <a:t> </a:t>
            </a:r>
            <a:r>
              <a:rPr lang="ru-RU" sz="1600" dirty="0" smtClean="0"/>
              <a:t>изобрёл </a:t>
            </a:r>
            <a:r>
              <a:rPr lang="ru-RU" sz="1600" dirty="0" smtClean="0">
                <a:solidFill>
                  <a:srgbClr val="002060"/>
                </a:solidFill>
              </a:rPr>
              <a:t>шахматную механическую машину</a:t>
            </a:r>
            <a:r>
              <a:rPr lang="ru-RU" sz="1600" dirty="0" smtClean="0"/>
              <a:t>. Она имела вид большого ящика, в верхнюю крышку которого была искусно вмонтирована шахматная доска с расставленными на ней фигурами. На месте одного из игроков сидел «механический гроссмейстер» — 1 деревянная фигурка, стилизованная под </a:t>
            </a:r>
            <a:r>
              <a:rPr lang="ru-RU" sz="1600" dirty="0" smtClean="0"/>
              <a:t>турецкого </a:t>
            </a:r>
            <a:r>
              <a:rPr lang="ru-RU" sz="1600" dirty="0" smtClean="0"/>
              <a:t>подданного. Каждый, кто пытался сразиться с этой машиной, неизменно оказывался в проигрыше. Однако никакого волшебства тут не было. Несмотря на изобилие шестерёнок, рычагов и клапанов, которыми была снабжена машина, в действие её приводил сильный шахматист, сидящий внутри ящика. Этот автомат пользовался большой популярностью у публики и с успехом гастролировал по Европе, Англии </a:t>
            </a:r>
            <a:r>
              <a:rPr lang="ru-RU" sz="1600" dirty="0" smtClean="0"/>
              <a:t>и </a:t>
            </a:r>
            <a:r>
              <a:rPr lang="ru-RU" sz="1600" dirty="0" smtClean="0"/>
              <a:t>России. В 1808' году шахматная машина, уже после смерти её создателя, сразилась с французским императором Наполеоном I Бонапартом. </a:t>
            </a:r>
            <a:endParaRPr lang="ru-RU" sz="1600" dirty="0"/>
          </a:p>
        </p:txBody>
      </p:sp>
      <p:pic>
        <p:nvPicPr>
          <p:cNvPr id="3074" name="Picture 2" descr="C:\Users\Софья\Desktop\800px-Racknitz_-_The_Turk_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04864"/>
            <a:ext cx="4191000" cy="3599021"/>
          </a:xfrm>
          <a:prstGeom prst="rect">
            <a:avLst/>
          </a:prstGeom>
          <a:noFill/>
        </p:spPr>
      </p:pic>
      <p:pic>
        <p:nvPicPr>
          <p:cNvPr id="3075" name="Picture 3" descr="C:\Users\Софья\Desktop\magnifying-glass-nontransparent-03-png.jpg"/>
          <p:cNvPicPr>
            <a:picLocks noChangeAspect="1" noChangeArrowheads="1"/>
          </p:cNvPicPr>
          <p:nvPr/>
        </p:nvPicPr>
        <p:blipFill>
          <a:blip r:embed="rId3" cstate="print"/>
          <a:srcRect l="9395" r="21946"/>
          <a:stretch>
            <a:fillRect/>
          </a:stretch>
        </p:blipFill>
        <p:spPr bwMode="auto">
          <a:xfrm>
            <a:off x="251520" y="260648"/>
            <a:ext cx="1152128" cy="12585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Софья\Desktop\img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7956376" cy="57606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72</TotalTime>
  <Words>337</Words>
  <Application>Microsoft Office PowerPoint</Application>
  <PresentationFormat>Экран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Подготовила педагог дополнительного образования МБОУ «Баргузинская сош» Ухинова С.Б</vt:lpstr>
      <vt:lpstr>Прочти шахматные буквы</vt:lpstr>
      <vt:lpstr>Шахматными фигурами в шахматах принято называть короля, ферзя, ладью, слона, коня и пешку. </vt:lpstr>
      <vt:lpstr>Начальное положение фигур на доске</vt:lpstr>
      <vt:lpstr>Слайд 5</vt:lpstr>
      <vt:lpstr>Слайд 6</vt:lpstr>
      <vt:lpstr>Интересные факты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Подготовила педагог дополнительного образования МБОУ «Баргузинская сош» Ухинова С.Б</dc:title>
  <dc:creator>Софья</dc:creator>
  <cp:lastModifiedBy>Софья</cp:lastModifiedBy>
  <cp:revision>10</cp:revision>
  <dcterms:created xsi:type="dcterms:W3CDTF">2019-04-02T13:39:12Z</dcterms:created>
  <dcterms:modified xsi:type="dcterms:W3CDTF">2019-04-10T02:21:46Z</dcterms:modified>
</cp:coreProperties>
</file>