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8BE2-D602-4823-94D5-E9C7D8007D1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17D9-34AE-470F-9153-B411D21E0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4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8BE2-D602-4823-94D5-E9C7D8007D1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17D9-34AE-470F-9153-B411D21E0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61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8BE2-D602-4823-94D5-E9C7D8007D1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17D9-34AE-470F-9153-B411D21E0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54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82A6-2E5E-47E2-B5D4-A28EDACEB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2604-3BEE-4DBD-B979-B83972D591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82A6-2E5E-47E2-B5D4-A28EDACEB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2604-3BEE-4DBD-B979-B83972D591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04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82A6-2E5E-47E2-B5D4-A28EDACEB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2604-3BEE-4DBD-B979-B83972D591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60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82A6-2E5E-47E2-B5D4-A28EDACEB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2604-3BEE-4DBD-B979-B83972D591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10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82A6-2E5E-47E2-B5D4-A28EDACEB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2604-3BEE-4DBD-B979-B83972D591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4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82A6-2E5E-47E2-B5D4-A28EDACEB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2604-3BEE-4DBD-B979-B83972D591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93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82A6-2E5E-47E2-B5D4-A28EDACEB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2604-3BEE-4DBD-B979-B83972D591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48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82A6-2E5E-47E2-B5D4-A28EDACEB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2604-3BEE-4DBD-B979-B83972D591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3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8BE2-D602-4823-94D5-E9C7D8007D1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17D9-34AE-470F-9153-B411D21E0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21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82A6-2E5E-47E2-B5D4-A28EDACEB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2604-3BEE-4DBD-B979-B83972D591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05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82A6-2E5E-47E2-B5D4-A28EDACEB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2604-3BEE-4DBD-B979-B83972D591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00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82A6-2E5E-47E2-B5D4-A28EDACEB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2604-3BEE-4DBD-B979-B83972D591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7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8BE2-D602-4823-94D5-E9C7D8007D1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17D9-34AE-470F-9153-B411D21E0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4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8BE2-D602-4823-94D5-E9C7D8007D1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17D9-34AE-470F-9153-B411D21E0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8BE2-D602-4823-94D5-E9C7D8007D1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17D9-34AE-470F-9153-B411D21E0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0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8BE2-D602-4823-94D5-E9C7D8007D1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17D9-34AE-470F-9153-B411D21E0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4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8BE2-D602-4823-94D5-E9C7D8007D1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17D9-34AE-470F-9153-B411D21E0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8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8BE2-D602-4823-94D5-E9C7D8007D1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17D9-34AE-470F-9153-B411D21E0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9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8BE2-D602-4823-94D5-E9C7D8007D1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17D9-34AE-470F-9153-B411D21E0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0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28BE2-D602-4823-94D5-E9C7D8007D1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417D9-34AE-470F-9153-B411D21E0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66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E82A6-2E5E-47E2-B5D4-A28EDACEB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82604-3BEE-4DBD-B979-B83972D591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0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0811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Конкурс знатоков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«Природа и мы»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31840" y="5805264"/>
            <a:ext cx="5760640" cy="936104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Подготовила</a:t>
            </a:r>
          </a:p>
          <a:p>
            <a:pPr algn="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читель начальных классов</a:t>
            </a:r>
          </a:p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Сысоева Ольга Алексеевна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F:\природа\x_a7c209b8[1]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7072312" cy="4643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07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Rcy;&amp;ocy;&amp;zcy;&amp;ocy;&amp;vcy;&amp;ycy;&amp;j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 b="4255"/>
          <a:stretch>
            <a:fillRect/>
          </a:stretch>
        </p:blipFill>
        <p:spPr bwMode="auto">
          <a:xfrm>
            <a:off x="357157" y="285728"/>
            <a:ext cx="8532813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Picture 2" descr="http://www.bestbed.ru/netcat_files/Image/ojidanie7,5_b1%282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571480"/>
            <a:ext cx="5619750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>
                <a:ln>
                  <a:solidFill>
                    <a:prstClr val="white"/>
                  </a:solidFill>
                </a:ln>
                <a:solidFill>
                  <a:srgbClr val="9BBB59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«Трудные слова»</a:t>
            </a: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428596" y="2071678"/>
            <a:ext cx="35004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>
                <a:ln>
                  <a:solidFill>
                    <a:prstClr val="white"/>
                  </a:solidFill>
                </a:ln>
                <a:solidFill>
                  <a:srgbClr val="9BBB59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Фестон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8728" y="4357694"/>
            <a:ext cx="73427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9BBB59">
                    <a:lumMod val="50000"/>
                  </a:srgbClr>
                </a:solidFill>
              </a:rPr>
              <a:t>один </a:t>
            </a:r>
            <a:r>
              <a:rPr lang="ru-RU" sz="3600" b="1" dirty="0">
                <a:solidFill>
                  <a:srgbClr val="9BBB59">
                    <a:lumMod val="50000"/>
                  </a:srgbClr>
                </a:solidFill>
              </a:rPr>
              <a:t>из выступов зубчатой каймы </a:t>
            </a:r>
            <a:endParaRPr lang="ru-RU" sz="3600" b="1" dirty="0">
              <a:solidFill>
                <a:srgbClr val="9BBB59">
                  <a:lumMod val="50000"/>
                </a:srgbClr>
              </a:solidFill>
            </a:endParaRPr>
          </a:p>
          <a:p>
            <a:r>
              <a:rPr lang="ru-RU" sz="3600" b="1" dirty="0">
                <a:solidFill>
                  <a:srgbClr val="9BBB59">
                    <a:lumMod val="50000"/>
                  </a:srgbClr>
                </a:solidFill>
              </a:rPr>
              <a:t>по </a:t>
            </a:r>
            <a:r>
              <a:rPr lang="ru-RU" sz="3600" b="1" dirty="0">
                <a:solidFill>
                  <a:srgbClr val="9BBB59">
                    <a:lumMod val="50000"/>
                  </a:srgbClr>
                </a:solidFill>
              </a:rPr>
              <a:t>краям штор, </a:t>
            </a:r>
            <a:r>
              <a:rPr lang="ru-RU" sz="3600" b="1" dirty="0">
                <a:solidFill>
                  <a:srgbClr val="9BBB59">
                    <a:lumMod val="50000"/>
                  </a:srgbClr>
                </a:solidFill>
              </a:rPr>
              <a:t>занавесок</a:t>
            </a:r>
            <a:r>
              <a:rPr lang="ru-RU" sz="3600" b="1" dirty="0">
                <a:solidFill>
                  <a:srgbClr val="9BBB59">
                    <a:lumMod val="50000"/>
                  </a:srgbClr>
                </a:solidFill>
              </a:rPr>
              <a:t>, </a:t>
            </a:r>
            <a:r>
              <a:rPr lang="ru-RU" sz="3600" b="1" dirty="0">
                <a:solidFill>
                  <a:srgbClr val="9BBB59">
                    <a:lumMod val="50000"/>
                  </a:srgbClr>
                </a:solidFill>
              </a:rPr>
              <a:t>отделки</a:t>
            </a:r>
          </a:p>
          <a:p>
            <a:r>
              <a:rPr lang="ru-RU" sz="3600" b="1" dirty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ru-RU" sz="3600" b="1" dirty="0">
                <a:solidFill>
                  <a:srgbClr val="9BBB59">
                    <a:lumMod val="50000"/>
                  </a:srgbClr>
                </a:solidFill>
              </a:rPr>
              <a:t>женского платья, </a:t>
            </a:r>
            <a:r>
              <a:rPr lang="ru-RU" sz="3600" b="1" dirty="0">
                <a:solidFill>
                  <a:srgbClr val="9BBB59">
                    <a:lumMod val="50000"/>
                  </a:srgbClr>
                </a:solidFill>
              </a:rPr>
              <a:t>белья.</a:t>
            </a:r>
            <a:endParaRPr lang="ru-RU" sz="3600" b="1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5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Rcy;&amp;ocy;&amp;zcy;&amp;ocy;&amp;vcy;&amp;ycy;&amp;j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 b="4255"/>
          <a:stretch>
            <a:fillRect/>
          </a:stretch>
        </p:blipFill>
        <p:spPr bwMode="auto">
          <a:xfrm>
            <a:off x="357157" y="285728"/>
            <a:ext cx="8532813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>
                <a:ln>
                  <a:solidFill>
                    <a:prstClr val="white"/>
                  </a:solidFill>
                </a:ln>
                <a:solidFill>
                  <a:srgbClr val="9BBB59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«Трудные слова»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71670" y="4500570"/>
            <a:ext cx="63579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суматошно, неспокойно, взбалмошно .</a:t>
            </a:r>
            <a:endParaRPr lang="ru-RU" sz="2400" b="1" dirty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428596" y="2071678"/>
            <a:ext cx="42148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dirty="0">
                <a:solidFill>
                  <a:srgbClr val="9BBB59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Заполошно</a:t>
            </a:r>
            <a:r>
              <a:rPr lang="ru-RU" sz="5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5400" b="1" dirty="0">
                <a:ln>
                  <a:solidFill>
                    <a:prstClr val="white"/>
                  </a:solidFill>
                </a:ln>
                <a:solidFill>
                  <a:srgbClr val="9BBB59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232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 b="4255"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www.gadukino.ru/fishing/photos/alex4/12.jpg"/>
          <p:cNvPicPr>
            <a:picLocks noChangeAspect="1" noChangeArrowheads="1"/>
          </p:cNvPicPr>
          <p:nvPr/>
        </p:nvPicPr>
        <p:blipFill>
          <a:blip r:embed="rId3" cstate="print"/>
          <a:srcRect b="14122"/>
          <a:stretch>
            <a:fillRect/>
          </a:stretch>
        </p:blipFill>
        <p:spPr bwMode="auto">
          <a:xfrm>
            <a:off x="785786" y="1571612"/>
            <a:ext cx="5589295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>
                <a:ln>
                  <a:solidFill>
                    <a:prstClr val="white"/>
                  </a:solidFill>
                </a:ln>
                <a:solidFill>
                  <a:srgbClr val="9BBB59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«Бюро находок»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5143512"/>
            <a:ext cx="42452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prstClr val="white"/>
                </a:solidFill>
              </a:rPr>
              <a:t>В.П</a:t>
            </a:r>
            <a:r>
              <a:rPr lang="ru-RU" sz="3600" b="1" dirty="0">
                <a:solidFill>
                  <a:prstClr val="white"/>
                </a:solidFill>
              </a:rPr>
              <a:t>. </a:t>
            </a:r>
            <a:r>
              <a:rPr lang="ru-RU" sz="3600" b="1" dirty="0">
                <a:solidFill>
                  <a:prstClr val="white"/>
                </a:solidFill>
              </a:rPr>
              <a:t>Астафьев</a:t>
            </a:r>
            <a:endParaRPr lang="ru-RU" sz="3600" b="1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sz="3600" b="1" dirty="0">
                <a:solidFill>
                  <a:prstClr val="white"/>
                </a:solidFill>
              </a:rPr>
              <a:t>«</a:t>
            </a:r>
            <a:r>
              <a:rPr lang="ru-RU" sz="3600" b="1" dirty="0" err="1">
                <a:solidFill>
                  <a:prstClr val="white"/>
                </a:solidFill>
              </a:rPr>
              <a:t>Стрижонок</a:t>
            </a:r>
            <a:r>
              <a:rPr lang="ru-RU" sz="3600" b="1" dirty="0">
                <a:solidFill>
                  <a:prstClr val="white"/>
                </a:solidFill>
              </a:rPr>
              <a:t> Скрип»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2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 b="4255"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>
                <a:ln>
                  <a:solidFill>
                    <a:prstClr val="white"/>
                  </a:solidFill>
                </a:ln>
                <a:solidFill>
                  <a:srgbClr val="9BBB59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«Бюро находок»</a:t>
            </a:r>
          </a:p>
        </p:txBody>
      </p:sp>
      <p:pic>
        <p:nvPicPr>
          <p:cNvPr id="26626" name="Picture 2" descr="http://images3.wikia.nocookie.net/__cb20111227204261/absurdopedia/images/a/aa/Roga.jpg"/>
          <p:cNvPicPr>
            <a:picLocks noChangeAspect="1" noChangeArrowheads="1"/>
          </p:cNvPicPr>
          <p:nvPr/>
        </p:nvPicPr>
        <p:blipFill>
          <a:blip r:embed="rId3" cstate="print"/>
          <a:srcRect b="40711"/>
          <a:stretch>
            <a:fillRect/>
          </a:stretch>
        </p:blipFill>
        <p:spPr bwMode="auto">
          <a:xfrm>
            <a:off x="1000100" y="1714488"/>
            <a:ext cx="5580000" cy="2092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86446" y="5143512"/>
            <a:ext cx="28745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prstClr val="white">
                    <a:lumMod val="90000"/>
                  </a:prstClr>
                </a:solidFill>
              </a:rPr>
              <a:t>Е.И</a:t>
            </a:r>
            <a:r>
              <a:rPr lang="ru-RU" sz="3600" b="1" dirty="0">
                <a:solidFill>
                  <a:prstClr val="white">
                    <a:lumMod val="90000"/>
                  </a:prstClr>
                </a:solidFill>
              </a:rPr>
              <a:t>. </a:t>
            </a:r>
            <a:r>
              <a:rPr lang="ru-RU" sz="3600" b="1" dirty="0" err="1">
                <a:solidFill>
                  <a:prstClr val="white">
                    <a:lumMod val="90000"/>
                  </a:prstClr>
                </a:solidFill>
              </a:rPr>
              <a:t>Чарушин</a:t>
            </a:r>
            <a:endParaRPr lang="ru-RU" sz="3600" b="1" dirty="0">
              <a:solidFill>
                <a:prstClr val="white">
                  <a:lumMod val="90000"/>
                </a:prstClr>
              </a:solidFill>
            </a:endParaRPr>
          </a:p>
          <a:p>
            <a:pPr>
              <a:defRPr/>
            </a:pPr>
            <a:r>
              <a:rPr lang="ru-RU" sz="3600" b="1" dirty="0">
                <a:solidFill>
                  <a:prstClr val="white">
                    <a:lumMod val="90000"/>
                  </a:prstClr>
                </a:solidFill>
              </a:rPr>
              <a:t> «Кабан»</a:t>
            </a:r>
            <a:endParaRPr lang="ru-RU" sz="3600" b="1" dirty="0">
              <a:solidFill>
                <a:prstClr val="white">
                  <a:lumMod val="9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1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 b="4255"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>
                <a:ln>
                  <a:solidFill>
                    <a:prstClr val="white"/>
                  </a:solidFill>
                </a:ln>
                <a:solidFill>
                  <a:srgbClr val="9BBB59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«Бюро находок»</a:t>
            </a:r>
          </a:p>
        </p:txBody>
      </p:sp>
      <p:pic>
        <p:nvPicPr>
          <p:cNvPr id="27650" name="Picture 2" descr="http://ptici.narod.ru/foto_max/soroka.jpg"/>
          <p:cNvPicPr>
            <a:picLocks noChangeAspect="1" noChangeArrowheads="1"/>
          </p:cNvPicPr>
          <p:nvPr/>
        </p:nvPicPr>
        <p:blipFill>
          <a:blip r:embed="rId3" cstate="print"/>
          <a:srcRect l="63560" t="49619" b="17938"/>
          <a:stretch>
            <a:fillRect/>
          </a:stretch>
        </p:blipFill>
        <p:spPr bwMode="auto">
          <a:xfrm>
            <a:off x="922946" y="1530654"/>
            <a:ext cx="5584850" cy="33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500694" y="5286388"/>
            <a:ext cx="32271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prstClr val="white"/>
                </a:solidFill>
              </a:rPr>
              <a:t>М.М.Пришвин </a:t>
            </a:r>
          </a:p>
          <a:p>
            <a:pPr>
              <a:defRPr/>
            </a:pPr>
            <a:r>
              <a:rPr lang="ru-RU" sz="3600" b="1" dirty="0">
                <a:solidFill>
                  <a:prstClr val="white"/>
                </a:solidFill>
              </a:rPr>
              <a:t>«Выскочка»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7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 b="4255"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>
                <a:ln>
                  <a:solidFill>
                    <a:prstClr val="white"/>
                  </a:solidFill>
                </a:ln>
                <a:solidFill>
                  <a:srgbClr val="9BBB59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«Бюро находок»</a:t>
            </a:r>
          </a:p>
        </p:txBody>
      </p:sp>
      <p:pic>
        <p:nvPicPr>
          <p:cNvPr id="28674" name="Picture 2" descr="http://stdom.ru/catalog/04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00174"/>
            <a:ext cx="5328937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14876" y="5214950"/>
            <a:ext cx="41643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prstClr val="white"/>
                </a:solidFill>
              </a:rPr>
              <a:t>А</a:t>
            </a:r>
            <a:r>
              <a:rPr lang="ru-RU" sz="3600" b="1" dirty="0">
                <a:solidFill>
                  <a:prstClr val="white"/>
                </a:solidFill>
              </a:rPr>
              <a:t>. И. </a:t>
            </a:r>
            <a:r>
              <a:rPr lang="ru-RU" sz="3600" b="1" dirty="0">
                <a:solidFill>
                  <a:prstClr val="white"/>
                </a:solidFill>
              </a:rPr>
              <a:t>Куприн</a:t>
            </a:r>
            <a:endParaRPr lang="ru-RU" sz="3600" b="1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sz="3600" b="1" dirty="0">
                <a:solidFill>
                  <a:prstClr val="white"/>
                </a:solidFill>
              </a:rPr>
              <a:t> </a:t>
            </a:r>
            <a:r>
              <a:rPr lang="ru-RU" sz="3600" b="1" dirty="0">
                <a:solidFill>
                  <a:prstClr val="white"/>
                </a:solidFill>
              </a:rPr>
              <a:t>«Барбос и </a:t>
            </a:r>
            <a:r>
              <a:rPr lang="ru-RU" sz="3600" b="1" dirty="0" err="1">
                <a:solidFill>
                  <a:prstClr val="white"/>
                </a:solidFill>
              </a:rPr>
              <a:t>Жулька</a:t>
            </a:r>
            <a:r>
              <a:rPr lang="ru-RU" sz="3600" b="1" dirty="0">
                <a:solidFill>
                  <a:prstClr val="white"/>
                </a:solidFill>
              </a:rPr>
              <a:t>»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 b="4255"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>
                <a:ln>
                  <a:solidFill>
                    <a:prstClr val="white"/>
                  </a:solidFill>
                </a:ln>
                <a:solidFill>
                  <a:srgbClr val="9BBB59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«Бюро находок»</a:t>
            </a:r>
          </a:p>
        </p:txBody>
      </p:sp>
      <p:pic>
        <p:nvPicPr>
          <p:cNvPr id="29698" name="Picture 2" descr="http://www.alentieff.ru/public/images/site/upload/2009/12/57f3ceb02d58db7c7d18ed4a33c6696d.jpg"/>
          <p:cNvPicPr>
            <a:picLocks noChangeAspect="1" noChangeArrowheads="1"/>
          </p:cNvPicPr>
          <p:nvPr/>
        </p:nvPicPr>
        <p:blipFill>
          <a:blip r:embed="rId3" cstate="print"/>
          <a:srcRect t="22575" b="17224"/>
          <a:stretch>
            <a:fillRect/>
          </a:stretch>
        </p:blipFill>
        <p:spPr bwMode="auto">
          <a:xfrm>
            <a:off x="1000100" y="1643050"/>
            <a:ext cx="5580000" cy="223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29058" y="4929198"/>
            <a:ext cx="46634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prstClr val="white"/>
                </a:solidFill>
              </a:rPr>
              <a:t>Д</a:t>
            </a:r>
            <a:r>
              <a:rPr lang="ru-RU" sz="3600" b="1" dirty="0">
                <a:solidFill>
                  <a:prstClr val="white"/>
                </a:solidFill>
              </a:rPr>
              <a:t>. Н. </a:t>
            </a:r>
            <a:r>
              <a:rPr lang="ru-RU" sz="3600" b="1" dirty="0" err="1">
                <a:solidFill>
                  <a:prstClr val="white"/>
                </a:solidFill>
              </a:rPr>
              <a:t>Мамин-Сибиряк</a:t>
            </a:r>
            <a:r>
              <a:rPr lang="ru-RU" sz="3600" b="1" dirty="0">
                <a:solidFill>
                  <a:prstClr val="white"/>
                </a:solidFill>
              </a:rPr>
              <a:t> </a:t>
            </a:r>
            <a:endParaRPr lang="ru-RU" sz="3600" b="1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sz="3600" b="1" dirty="0">
                <a:solidFill>
                  <a:prstClr val="white"/>
                </a:solidFill>
              </a:rPr>
              <a:t>«Приёмыш»</a:t>
            </a:r>
            <a:endParaRPr lang="ru-RU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 b="4255"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>
                <a:ln>
                  <a:solidFill>
                    <a:prstClr val="white"/>
                  </a:solidFill>
                </a:ln>
                <a:solidFill>
                  <a:srgbClr val="9BBB59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«Бюро находок»</a:t>
            </a:r>
          </a:p>
        </p:txBody>
      </p:sp>
      <p:pic>
        <p:nvPicPr>
          <p:cNvPr id="30722" name="Picture 2" descr="http://www.sew-shop.com/images/product_images/popup_images/toys/15971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71612"/>
            <a:ext cx="5580000" cy="24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786446" y="5143512"/>
            <a:ext cx="28745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prstClr val="white">
                    <a:lumMod val="90000"/>
                  </a:prstClr>
                </a:solidFill>
              </a:rPr>
              <a:t>Е.И</a:t>
            </a:r>
            <a:r>
              <a:rPr lang="ru-RU" sz="3600" b="1" dirty="0">
                <a:solidFill>
                  <a:prstClr val="white">
                    <a:lumMod val="90000"/>
                  </a:prstClr>
                </a:solidFill>
              </a:rPr>
              <a:t>. </a:t>
            </a:r>
            <a:r>
              <a:rPr lang="ru-RU" sz="3600" b="1" dirty="0" err="1">
                <a:solidFill>
                  <a:prstClr val="white">
                    <a:lumMod val="90000"/>
                  </a:prstClr>
                </a:solidFill>
              </a:rPr>
              <a:t>Чарушин</a:t>
            </a:r>
            <a:endParaRPr lang="ru-RU" sz="3600" b="1" dirty="0">
              <a:solidFill>
                <a:prstClr val="white">
                  <a:lumMod val="90000"/>
                </a:prstClr>
              </a:solidFill>
            </a:endParaRPr>
          </a:p>
          <a:p>
            <a:pPr>
              <a:defRPr/>
            </a:pPr>
            <a:r>
              <a:rPr lang="ru-RU" sz="3600" b="1" dirty="0">
                <a:solidFill>
                  <a:prstClr val="white">
                    <a:lumMod val="90000"/>
                  </a:prstClr>
                </a:solidFill>
              </a:rPr>
              <a:t> «Кабан»</a:t>
            </a:r>
            <a:endParaRPr lang="ru-RU" sz="3600" b="1" dirty="0">
              <a:solidFill>
                <a:prstClr val="white">
                  <a:lumMod val="9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7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357158" y="214290"/>
            <a:ext cx="8501122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>
                <a:ln>
                  <a:solidFill>
                    <a:prstClr val="white"/>
                  </a:solidFill>
                </a:ln>
                <a:solidFill>
                  <a:srgbClr val="9BBB59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«Узнай по описанию»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643470" cy="62579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200" b="1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ru-RU" sz="3600" b="1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Он серого цвета. Баловства не любит. Чуть где-нибудь непорядок - суета или драка, -  он, не торопясь, пришагает и ткнёт кого надо клювом. Начальник – птица!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 descr="http://club.foto.ru/gallery/images/photo/2009/03/11/1296916.jpg"/>
          <p:cNvPicPr>
            <a:picLocks noChangeAspect="1" noChangeArrowheads="1"/>
          </p:cNvPicPr>
          <p:nvPr/>
        </p:nvPicPr>
        <p:blipFill>
          <a:blip r:embed="rId3" cstate="print"/>
          <a:srcRect l="4927" t="1492" r="6379" b="3019"/>
          <a:stretch>
            <a:fillRect/>
          </a:stretch>
        </p:blipFill>
        <p:spPr bwMode="auto">
          <a:xfrm>
            <a:off x="5357818" y="1214422"/>
            <a:ext cx="2857520" cy="5080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798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357158" y="214290"/>
            <a:ext cx="8501122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>
                <a:ln>
                  <a:solidFill>
                    <a:prstClr val="white"/>
                  </a:solidFill>
                </a:ln>
                <a:solidFill>
                  <a:srgbClr val="9BBB59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«Узнай по описанию»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643470" cy="62579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+mj-lt"/>
                <a:ea typeface="Verdana" pitchFamily="34" charset="0"/>
                <a:cs typeface="Verdana" pitchFamily="34" charset="0"/>
              </a:rPr>
              <a:t>    Она была маленькая, тонконогая с гладкой чёрной шерстью и жёлтыми подпалинами над бровями и на груди.</a:t>
            </a:r>
          </a:p>
          <a:p>
            <a:pPr>
              <a:buNone/>
            </a:pPr>
            <a:endParaRPr lang="ru-RU" sz="3600" b="1" dirty="0" smtClean="0"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2770" name="Picture 2" descr="http://www.pes.su/2/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071546"/>
            <a:ext cx="4675034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949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Любите природу!</a:t>
            </a:r>
            <a:endParaRPr lang="ru-RU" sz="4000" dirty="0" smtClean="0"/>
          </a:p>
          <a:p>
            <a:r>
              <a:rPr lang="ru-RU" sz="4000" b="1" i="1" dirty="0" smtClean="0"/>
              <a:t>Храните природу!</a:t>
            </a:r>
            <a:endParaRPr lang="ru-RU" sz="4000" dirty="0" smtClean="0"/>
          </a:p>
          <a:p>
            <a:r>
              <a:rPr lang="ru-RU" sz="4000" b="1" i="1" dirty="0" smtClean="0"/>
              <a:t>Не  жгите траву!</a:t>
            </a:r>
            <a:endParaRPr lang="ru-RU" sz="4000" dirty="0" smtClean="0"/>
          </a:p>
          <a:p>
            <a:r>
              <a:rPr lang="ru-RU" sz="4000" b="1" i="1" dirty="0" smtClean="0"/>
              <a:t>Не  ломайте кусты!</a:t>
            </a:r>
            <a:endParaRPr lang="ru-RU" sz="4000" dirty="0" smtClean="0"/>
          </a:p>
          <a:p>
            <a:r>
              <a:rPr lang="ru-RU" sz="4000" b="1" i="1" dirty="0" smtClean="0"/>
              <a:t>Не сыпьте на землю всякую гадость.</a:t>
            </a:r>
            <a:endParaRPr lang="ru-RU" sz="4000" dirty="0" smtClean="0"/>
          </a:p>
          <a:p>
            <a:r>
              <a:rPr lang="ru-RU" sz="4000" b="1" i="1" dirty="0" smtClean="0"/>
              <a:t>И  даст  вам  природа  здоровье  и  радость!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001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357158" y="214290"/>
            <a:ext cx="8501122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>
                <a:ln>
                  <a:solidFill>
                    <a:prstClr val="white"/>
                  </a:solidFill>
                </a:ln>
                <a:solidFill>
                  <a:srgbClr val="9BBB59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«Узнай по описанию»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643470" cy="62579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+mj-lt"/>
                <a:ea typeface="Verdana" pitchFamily="34" charset="0"/>
                <a:cs typeface="Verdana" pitchFamily="34" charset="0"/>
              </a:rPr>
              <a:t>    </a:t>
            </a:r>
          </a:p>
          <a:p>
            <a:pPr>
              <a:buNone/>
            </a:pPr>
            <a:endParaRPr lang="ru-RU" sz="3600" b="1" dirty="0" smtClean="0"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3794" name="Picture 2" descr="http://cob-swan.ru/wp-content/uploads/2008/10/lebed-ship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736"/>
            <a:ext cx="3743325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034" y="1857364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 </a:t>
            </a:r>
            <a:r>
              <a:rPr lang="ru-RU" sz="3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Он как человек тосковал. Выйдет на берег, встанет на одну ногу и начнет кричать. Да ведь так жалобно кричит…</a:t>
            </a:r>
          </a:p>
        </p:txBody>
      </p:sp>
    </p:spTree>
    <p:extLst>
      <p:ext uri="{BB962C8B-B14F-4D97-AF65-F5344CB8AC3E}">
        <p14:creationId xmlns:p14="http://schemas.microsoft.com/office/powerpoint/2010/main" val="338831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357158" y="214290"/>
            <a:ext cx="8501122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>
                <a:ln>
                  <a:solidFill>
                    <a:prstClr val="white"/>
                  </a:solidFill>
                </a:ln>
                <a:solidFill>
                  <a:srgbClr val="9BBB59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«Узнай по описанию»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4643470" cy="62579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+mj-lt"/>
                <a:ea typeface="Verdana" pitchFamily="34" charset="0"/>
                <a:cs typeface="Verdana" pitchFamily="34" charset="0"/>
              </a:rPr>
              <a:t>    </a:t>
            </a:r>
          </a:p>
          <a:p>
            <a:pPr>
              <a:buNone/>
            </a:pPr>
            <a:r>
              <a:rPr lang="ru-RU" sz="3600" b="1" dirty="0" smtClean="0">
                <a:latin typeface="+mj-lt"/>
                <a:ea typeface="Verdana" pitchFamily="34" charset="0"/>
                <a:cs typeface="Verdana" pitchFamily="34" charset="0"/>
              </a:rPr>
              <a:t>     Ей было очень тяжело прокормить детей. Но она была хорошая мать.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85736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endParaRPr lang="ru-RU" sz="3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34818" name="Picture 2" descr="http://newsgomel.by/wp-content/uploads/2012/01/%D0%A1%D1%82%D1%80%D0%B8%D0%B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1D6"/>
              </a:clrFrom>
              <a:clrTo>
                <a:srgbClr val="D2D1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785926"/>
            <a:ext cx="4277918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50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357158" y="214290"/>
            <a:ext cx="8501122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>
                <a:ln>
                  <a:solidFill>
                    <a:prstClr val="white"/>
                  </a:solidFill>
                </a:ln>
                <a:solidFill>
                  <a:srgbClr val="9BBB59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«Узнай по описанию»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4643470" cy="62579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+mj-lt"/>
                <a:ea typeface="Verdana" pitchFamily="34" charset="0"/>
                <a:cs typeface="Verdana" pitchFamily="34" charset="0"/>
              </a:rPr>
              <a:t>    </a:t>
            </a:r>
          </a:p>
          <a:p>
            <a:pPr>
              <a:buNone/>
            </a:pPr>
            <a:r>
              <a:rPr lang="ru-RU" sz="3600" b="1" dirty="0" smtClean="0">
                <a:latin typeface="+mj-lt"/>
                <a:ea typeface="Verdana" pitchFamily="34" charset="0"/>
                <a:cs typeface="Verdana" pitchFamily="34" charset="0"/>
              </a:rPr>
              <a:t>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85736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endParaRPr lang="ru-RU" sz="3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4" descr="http://www.symbolsbook.ru/images/S/Do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4000495" cy="3590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00034" y="185736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3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Весёлая она была: ушки как рожки,</a:t>
            </a:r>
            <a:r>
              <a:rPr lang="ru-RU" sz="3600" b="1" dirty="0">
                <a:solidFill>
                  <a:prstClr val="white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3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хвостик колечком, зубки беленькие, как чеснок. </a:t>
            </a:r>
            <a:endParaRPr lang="ru-RU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357158" y="214290"/>
            <a:ext cx="8501122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>
                <a:ln>
                  <a:solidFill>
                    <a:prstClr val="white"/>
                  </a:solidFill>
                </a:ln>
                <a:solidFill>
                  <a:srgbClr val="9BBB59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«Узнай по описанию»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4643470" cy="62579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+mj-lt"/>
                <a:ea typeface="Verdana" pitchFamily="34" charset="0"/>
                <a:cs typeface="Verdana" pitchFamily="34" charset="0"/>
              </a:rPr>
              <a:t>    </a:t>
            </a:r>
          </a:p>
          <a:p>
            <a:pPr>
              <a:buNone/>
            </a:pPr>
            <a:r>
              <a:rPr lang="ru-RU" sz="4200" b="1" dirty="0" smtClean="0">
                <a:latin typeface="+mj-lt"/>
                <a:ea typeface="Verdana" pitchFamily="34" charset="0"/>
                <a:cs typeface="Verdana" pitchFamily="34" charset="0"/>
              </a:rPr>
              <a:t>     Летом он постоянно с головы до конца хвоста бывал унизан колючими «</a:t>
            </a:r>
            <a:r>
              <a:rPr lang="ru-RU" sz="4200" b="1" dirty="0" err="1" smtClean="0">
                <a:latin typeface="+mj-lt"/>
                <a:ea typeface="Verdana" pitchFamily="34" charset="0"/>
                <a:cs typeface="Verdana" pitchFamily="34" charset="0"/>
              </a:rPr>
              <a:t>репяхами</a:t>
            </a:r>
            <a:r>
              <a:rPr lang="ru-RU" sz="4200" b="1" dirty="0" smtClean="0">
                <a:latin typeface="+mj-lt"/>
                <a:ea typeface="Verdana" pitchFamily="34" charset="0"/>
                <a:cs typeface="Verdana" pitchFamily="34" charset="0"/>
              </a:rPr>
              <a:t>», осенью же клоки шерсти на его ногах , животе, извалявшись в грязи и потом высохнув, превращались в сотни коричневых , болтающихся сталактитов.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85736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endParaRPr lang="ru-RU" sz="3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8573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ru-RU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8" descr="http://img.66.ru/image/e7fb71245a2e40b3f9b66a60ebedc688/47dd6289/0/34/74/347425_normal.jpg"/>
          <p:cNvPicPr>
            <a:picLocks noChangeAspect="1" noChangeArrowheads="1"/>
          </p:cNvPicPr>
          <p:nvPr/>
        </p:nvPicPr>
        <p:blipFill>
          <a:blip r:embed="rId3" cstate="print"/>
          <a:srcRect l="15005" r="13302" b="7499"/>
          <a:stretch>
            <a:fillRect/>
          </a:stretch>
        </p:blipFill>
        <p:spPr bwMode="auto">
          <a:xfrm>
            <a:off x="4786314" y="1643050"/>
            <a:ext cx="390206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006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latin typeface="Arial Black" pitchFamily="34" charset="0"/>
              </a:rPr>
              <a:t>Человек, пером, а, птица, умом, красна.</a:t>
            </a:r>
          </a:p>
          <a:p>
            <a:r>
              <a:rPr lang="ru-RU" sz="4000" i="1" dirty="0" smtClean="0">
                <a:solidFill>
                  <a:schemeClr val="accent3">
                    <a:lumMod val="50000"/>
                  </a:schemeClr>
                </a:solidFill>
              </a:rPr>
              <a:t>(Красна  птица  пером, а  человек  умом.)</a:t>
            </a:r>
            <a:endParaRPr lang="ru-RU" sz="4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6242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Найди лишнее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/>
              <a:t>Кабаны</a:t>
            </a:r>
          </a:p>
          <a:p>
            <a:pPr>
              <a:buNone/>
            </a:pPr>
            <a:r>
              <a:rPr lang="ru-RU" sz="4000" b="1" dirty="0" smtClean="0"/>
              <a:t>Ягуар</a:t>
            </a:r>
          </a:p>
          <a:p>
            <a:pPr>
              <a:buNone/>
            </a:pPr>
            <a:r>
              <a:rPr lang="ru-RU" sz="4000" b="1" dirty="0" smtClean="0"/>
              <a:t>Марал</a:t>
            </a:r>
          </a:p>
          <a:p>
            <a:pPr>
              <a:buNone/>
            </a:pPr>
            <a:r>
              <a:rPr lang="ru-RU" sz="4000" b="1" dirty="0" smtClean="0"/>
              <a:t>Василий </a:t>
            </a:r>
          </a:p>
          <a:p>
            <a:endParaRPr lang="ru-RU" sz="4000" dirty="0"/>
          </a:p>
        </p:txBody>
      </p:sp>
      <p:pic>
        <p:nvPicPr>
          <p:cNvPr id="4" name="Рисунок 21" descr="bird3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071563"/>
            <a:ext cx="9620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7" descr="dog13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1000125"/>
            <a:ext cx="857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4" descr="cat8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072074"/>
            <a:ext cx="1571636" cy="158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9" descr="bird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5857892"/>
            <a:ext cx="1143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9" descr="bird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857760"/>
            <a:ext cx="1143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9" descr="bird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500570"/>
            <a:ext cx="128588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6" descr="dog8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0" y="5429250"/>
            <a:ext cx="1019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39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Найди лишнее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/>
              <a:t>         Тарас</a:t>
            </a:r>
          </a:p>
          <a:p>
            <a:pPr>
              <a:buNone/>
            </a:pPr>
            <a:r>
              <a:rPr lang="ru-RU" sz="4000" b="1" dirty="0" smtClean="0"/>
              <a:t>        Приёмыш</a:t>
            </a:r>
          </a:p>
          <a:p>
            <a:pPr>
              <a:buNone/>
            </a:pPr>
            <a:r>
              <a:rPr lang="ru-RU" sz="4000" b="1" dirty="0" smtClean="0"/>
              <a:t>        </a:t>
            </a:r>
            <a:r>
              <a:rPr lang="ru-RU" sz="4000" b="1" dirty="0" err="1" smtClean="0"/>
              <a:t>Соболько</a:t>
            </a:r>
            <a:r>
              <a:rPr lang="ru-RU" sz="4000" b="1" dirty="0" smtClean="0"/>
              <a:t> </a:t>
            </a:r>
          </a:p>
          <a:p>
            <a:pPr>
              <a:buNone/>
            </a:pPr>
            <a:r>
              <a:rPr lang="ru-RU" sz="4000" b="1" dirty="0" smtClean="0"/>
              <a:t>        Выскочка</a:t>
            </a:r>
          </a:p>
          <a:p>
            <a:endParaRPr lang="ru-RU" sz="4000" dirty="0"/>
          </a:p>
        </p:txBody>
      </p:sp>
      <p:pic>
        <p:nvPicPr>
          <p:cNvPr id="4" name="Рисунок 21" descr="bird3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071563"/>
            <a:ext cx="9620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7" descr="dog13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1000125"/>
            <a:ext cx="857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4" descr="cat8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072074"/>
            <a:ext cx="1571636" cy="158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9" descr="bird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5857892"/>
            <a:ext cx="1143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9" descr="bird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857760"/>
            <a:ext cx="1143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9" descr="bird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500570"/>
            <a:ext cx="128588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6" descr="dog8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0" y="5429250"/>
            <a:ext cx="1019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082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Найди лишнее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/>
              <a:t>           Выскочка</a:t>
            </a:r>
          </a:p>
          <a:p>
            <a:pPr>
              <a:buNone/>
            </a:pPr>
            <a:r>
              <a:rPr lang="ru-RU" sz="4000" b="1" dirty="0" smtClean="0"/>
              <a:t>           Вьюшка</a:t>
            </a:r>
          </a:p>
          <a:p>
            <a:pPr>
              <a:buNone/>
            </a:pPr>
            <a:r>
              <a:rPr lang="ru-RU" sz="4000" b="1" dirty="0" smtClean="0"/>
              <a:t>           Стриж</a:t>
            </a:r>
          </a:p>
          <a:p>
            <a:pPr>
              <a:buNone/>
            </a:pPr>
            <a:r>
              <a:rPr lang="ru-RU" sz="4000" b="1" dirty="0" smtClean="0"/>
              <a:t>           Сороки</a:t>
            </a:r>
          </a:p>
          <a:p>
            <a:pPr>
              <a:buNone/>
            </a:pPr>
            <a:r>
              <a:rPr lang="ru-RU" sz="4000" b="1" dirty="0" smtClean="0"/>
              <a:t>        </a:t>
            </a:r>
          </a:p>
          <a:p>
            <a:endParaRPr lang="ru-RU" sz="4000" dirty="0"/>
          </a:p>
        </p:txBody>
      </p:sp>
      <p:pic>
        <p:nvPicPr>
          <p:cNvPr id="4" name="Рисунок 21" descr="bird3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071563"/>
            <a:ext cx="9620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7" descr="dog13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1000125"/>
            <a:ext cx="857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4" descr="cat8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072074"/>
            <a:ext cx="1571636" cy="158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9" descr="bird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5857892"/>
            <a:ext cx="1143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9" descr="bird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857760"/>
            <a:ext cx="1143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9" descr="bird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500570"/>
            <a:ext cx="128588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6" descr="dog8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0" y="5429250"/>
            <a:ext cx="1019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326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0"/>
            <a:ext cx="82868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Тест 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     </a:t>
            </a:r>
            <a:r>
              <a:rPr lang="ru-RU" sz="2400" dirty="0">
                <a:solidFill>
                  <a:prstClr val="black"/>
                </a:solidFill>
              </a:rPr>
              <a:t>1.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Как назвал свой рассказ Пришвин ?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         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Попрошайка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        </a:t>
            </a:r>
            <a:r>
              <a:rPr lang="ru-RU" sz="2400" dirty="0">
                <a:solidFill>
                  <a:srgbClr val="002060"/>
                </a:solidFill>
              </a:rPr>
              <a:t>Выскочка 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         Зазнайка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</a:t>
            </a:r>
            <a:r>
              <a:rPr lang="ru-RU" sz="2400" dirty="0">
                <a:solidFill>
                  <a:srgbClr val="002060"/>
                </a:solidFill>
              </a:rPr>
              <a:t>2.</a:t>
            </a:r>
            <a:r>
              <a:rPr lang="ru-RU" sz="2400" dirty="0">
                <a:solidFill>
                  <a:srgbClr val="002060"/>
                </a:solidFill>
              </a:rPr>
              <a:t>  Кто главный герой рассказа Пришвина?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         Собака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         Сорока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         Ворона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</a:t>
            </a:r>
            <a:r>
              <a:rPr lang="ru-RU" sz="2400" dirty="0">
                <a:solidFill>
                  <a:srgbClr val="002060"/>
                </a:solidFill>
              </a:rPr>
              <a:t>3. </a:t>
            </a:r>
            <a:r>
              <a:rPr lang="ru-RU" sz="2400" dirty="0">
                <a:solidFill>
                  <a:srgbClr val="002060"/>
                </a:solidFill>
              </a:rPr>
              <a:t>Кем ещё был писатель </a:t>
            </a:r>
            <a:r>
              <a:rPr lang="ru-RU" sz="2400" dirty="0" err="1">
                <a:solidFill>
                  <a:srgbClr val="002060"/>
                </a:solidFill>
              </a:rPr>
              <a:t>Чарушин</a:t>
            </a:r>
            <a:r>
              <a:rPr lang="ru-RU" sz="2400" dirty="0">
                <a:solidFill>
                  <a:srgbClr val="002060"/>
                </a:solidFill>
              </a:rPr>
              <a:t>?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         Художником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         Музыкантом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         Врачом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</a:t>
            </a:r>
            <a:r>
              <a:rPr lang="ru-RU" sz="2400">
                <a:solidFill>
                  <a:srgbClr val="002060"/>
                </a:solidFill>
              </a:rPr>
              <a:t> </a:t>
            </a:r>
            <a:r>
              <a:rPr lang="ru-RU" sz="2400">
                <a:solidFill>
                  <a:srgbClr val="002060"/>
                </a:solidFill>
              </a:rPr>
              <a:t>4.Стрижонок</a:t>
            </a:r>
            <a:r>
              <a:rPr lang="ru-RU" sz="2400" dirty="0">
                <a:solidFill>
                  <a:srgbClr val="002060"/>
                </a:solidFill>
              </a:rPr>
              <a:t>  Скрип был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          Храбрым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          Жадным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          Трудолюбивым 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Дерево, трава, цветок и птица</a:t>
            </a:r>
            <a:endParaRPr lang="ru-RU" sz="4000" dirty="0" smtClean="0"/>
          </a:p>
          <a:p>
            <a:pPr>
              <a:buNone/>
            </a:pPr>
            <a:r>
              <a:rPr lang="ru-RU" sz="4000" b="1" i="1" dirty="0" smtClean="0"/>
              <a:t> Не всегда умеют защититься </a:t>
            </a:r>
            <a:endParaRPr lang="ru-RU" sz="4000" dirty="0" smtClean="0"/>
          </a:p>
          <a:p>
            <a:pPr>
              <a:buNone/>
            </a:pPr>
            <a:r>
              <a:rPr lang="ru-RU" sz="4000" b="1" i="1" dirty="0" smtClean="0"/>
              <a:t> Если будут  уничтожены они</a:t>
            </a:r>
            <a:endParaRPr lang="ru-RU" sz="4000" dirty="0" smtClean="0"/>
          </a:p>
          <a:p>
            <a:pPr>
              <a:buNone/>
            </a:pPr>
            <a:r>
              <a:rPr lang="ru-RU" sz="4000" b="1" i="1" dirty="0" smtClean="0"/>
              <a:t> На  планете  мы  останемся  одни.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692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</a:rPr>
              <a:t>Конкурс  «Эрудит»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>
          <a:xfrm>
            <a:off x="323850" y="1341438"/>
            <a:ext cx="5534025" cy="4302125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Михаил Михайлович               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Евгений Иванович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 Петрович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Иванович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Дмитрий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Наркисович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072188" y="214313"/>
            <a:ext cx="2879725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Чарушин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Астафьев</a:t>
            </a:r>
          </a:p>
          <a:p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Пришвин</a:t>
            </a:r>
          </a:p>
          <a:p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Мамин-Сибиряк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Куприн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072063" y="4714875"/>
            <a:ext cx="1214437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357688" y="1571625"/>
            <a:ext cx="1928812" cy="1500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143375" y="2143125"/>
            <a:ext cx="2143125" cy="1571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4679156" y="4607719"/>
            <a:ext cx="1643063" cy="1285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786313" y="2428875"/>
            <a:ext cx="1295400" cy="866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37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 b="6249"/>
          <a:stretch>
            <a:fillRect/>
          </a:stretch>
        </p:blipFill>
        <p:spPr bwMode="auto">
          <a:xfrm>
            <a:off x="357158" y="267870"/>
            <a:ext cx="8501121" cy="6375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72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«Найди пару»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6334125" cy="446722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ru-RU" b="1" dirty="0" smtClean="0"/>
          </a:p>
          <a:p>
            <a:pPr marL="0" indent="0" algn="l">
              <a:buNone/>
            </a:pPr>
            <a:r>
              <a:rPr lang="ru-RU" sz="3600" b="1" dirty="0" smtClean="0"/>
              <a:t>Д.Н. </a:t>
            </a:r>
            <a:r>
              <a:rPr lang="ru-RU" sz="3600" b="1" dirty="0" err="1" smtClean="0"/>
              <a:t>Мамин-Сибиряк</a:t>
            </a:r>
            <a:endParaRPr lang="ru-RU" sz="3600" b="1" dirty="0" smtClean="0"/>
          </a:p>
          <a:p>
            <a:pPr marL="0" indent="0" algn="l">
              <a:buNone/>
            </a:pPr>
            <a:r>
              <a:rPr lang="ru-RU" sz="3600" b="1" dirty="0" smtClean="0"/>
              <a:t>А.И.Куприн</a:t>
            </a:r>
          </a:p>
          <a:p>
            <a:pPr marL="0" indent="0" algn="l">
              <a:buNone/>
            </a:pPr>
            <a:r>
              <a:rPr lang="ru-RU" sz="3600" b="1" dirty="0" smtClean="0"/>
              <a:t>В.П.Астафьев</a:t>
            </a:r>
          </a:p>
          <a:p>
            <a:pPr marL="0" indent="0" algn="l">
              <a:buNone/>
            </a:pPr>
            <a:r>
              <a:rPr lang="ru-RU" sz="3600" b="1" dirty="0" err="1" smtClean="0"/>
              <a:t>Е.И.Чарушин</a:t>
            </a:r>
            <a:endParaRPr lang="ru-RU" sz="3600" b="1" dirty="0" smtClean="0"/>
          </a:p>
          <a:p>
            <a:pPr marL="0" indent="0" algn="l">
              <a:buNone/>
            </a:pPr>
            <a:r>
              <a:rPr lang="ru-RU" sz="3600" b="1" dirty="0" smtClean="0"/>
              <a:t>М.М. Пришвин</a:t>
            </a:r>
          </a:p>
          <a:p>
            <a:pPr marL="0" indent="0" algn="l"/>
            <a:endParaRPr lang="ru-RU" b="1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929190" y="2143116"/>
            <a:ext cx="421481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/>
              <a:t>«Выскочка»</a:t>
            </a:r>
          </a:p>
          <a:p>
            <a:pPr marL="0" indent="0">
              <a:buNone/>
            </a:pPr>
            <a:r>
              <a:rPr lang="ru-RU" sz="3600" b="1" dirty="0" smtClean="0"/>
              <a:t>«Кабан»</a:t>
            </a:r>
          </a:p>
          <a:p>
            <a:pPr marL="0" indent="0">
              <a:buNone/>
            </a:pPr>
            <a:r>
              <a:rPr lang="ru-RU" sz="3600" b="1" dirty="0" smtClean="0"/>
              <a:t>«Приемыш»</a:t>
            </a:r>
          </a:p>
          <a:p>
            <a:pPr marL="0" indent="0">
              <a:buNone/>
            </a:pPr>
            <a:r>
              <a:rPr lang="ru-RU" sz="3600" b="1" dirty="0" smtClean="0"/>
              <a:t>«</a:t>
            </a:r>
            <a:r>
              <a:rPr lang="ru-RU" sz="3600" b="1" dirty="0" err="1" smtClean="0"/>
              <a:t>Стрижонок</a:t>
            </a:r>
            <a:r>
              <a:rPr lang="ru-RU" sz="3600" b="1" dirty="0" smtClean="0"/>
              <a:t> Скрип»</a:t>
            </a:r>
          </a:p>
          <a:p>
            <a:pPr marL="0" indent="0">
              <a:buNone/>
            </a:pPr>
            <a:r>
              <a:rPr lang="ru-RU" sz="3600" b="1" dirty="0" smtClean="0"/>
              <a:t>«Барбос и  </a:t>
            </a:r>
            <a:r>
              <a:rPr lang="ru-RU" sz="3600" b="1" dirty="0" err="1" smtClean="0"/>
              <a:t>Жулька</a:t>
            </a:r>
            <a:r>
              <a:rPr lang="ru-RU" sz="3600" b="1" dirty="0" smtClean="0"/>
              <a:t>»</a:t>
            </a:r>
          </a:p>
        </p:txBody>
      </p:sp>
      <p:cxnSp>
        <p:nvCxnSpPr>
          <p:cNvPr id="9" name="Прямая со стрелкой 8"/>
          <p:cNvCxnSpPr>
            <a:cxnSpLocks noChangeShapeType="1"/>
          </p:cNvCxnSpPr>
          <p:nvPr/>
        </p:nvCxnSpPr>
        <p:spPr bwMode="auto">
          <a:xfrm rot="16200000" flipH="1">
            <a:off x="4607719" y="2893215"/>
            <a:ext cx="928694" cy="428628"/>
          </a:xfrm>
          <a:prstGeom prst="straightConnector1">
            <a:avLst/>
          </a:prstGeom>
          <a:noFill/>
          <a:ln w="25400" algn="ctr">
            <a:solidFill>
              <a:schemeClr val="accent3">
                <a:lumMod val="5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11" name="Прямая со стрелкой 10"/>
          <p:cNvCxnSpPr>
            <a:cxnSpLocks noChangeShapeType="1"/>
          </p:cNvCxnSpPr>
          <p:nvPr/>
        </p:nvCxnSpPr>
        <p:spPr bwMode="auto">
          <a:xfrm>
            <a:off x="3071802" y="3357562"/>
            <a:ext cx="2071702" cy="1571636"/>
          </a:xfrm>
          <a:prstGeom prst="straightConnector1">
            <a:avLst/>
          </a:prstGeom>
          <a:noFill/>
          <a:ln w="25400" algn="ctr">
            <a:solidFill>
              <a:schemeClr val="accent3">
                <a:lumMod val="5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13" name="Прямая со стрелкой 12"/>
          <p:cNvCxnSpPr>
            <a:cxnSpLocks noChangeShapeType="1"/>
          </p:cNvCxnSpPr>
          <p:nvPr/>
        </p:nvCxnSpPr>
        <p:spPr bwMode="auto">
          <a:xfrm>
            <a:off x="3500430" y="3929066"/>
            <a:ext cx="1428760" cy="500066"/>
          </a:xfrm>
          <a:prstGeom prst="straightConnector1">
            <a:avLst/>
          </a:prstGeom>
          <a:noFill/>
          <a:ln w="25400" algn="ctr">
            <a:solidFill>
              <a:schemeClr val="accent3">
                <a:lumMod val="5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15" name="Прямая со стрелкой 14"/>
          <p:cNvCxnSpPr>
            <a:cxnSpLocks noChangeShapeType="1"/>
          </p:cNvCxnSpPr>
          <p:nvPr/>
        </p:nvCxnSpPr>
        <p:spPr bwMode="auto">
          <a:xfrm flipV="1">
            <a:off x="3428992" y="3429000"/>
            <a:ext cx="1643074" cy="1071572"/>
          </a:xfrm>
          <a:prstGeom prst="straightConnector1">
            <a:avLst/>
          </a:prstGeom>
          <a:noFill/>
          <a:ln w="25400" algn="ctr">
            <a:solidFill>
              <a:schemeClr val="accent3">
                <a:lumMod val="5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17" name="Прямая со стрелкой 16"/>
          <p:cNvCxnSpPr>
            <a:cxnSpLocks noChangeShapeType="1"/>
          </p:cNvCxnSpPr>
          <p:nvPr/>
        </p:nvCxnSpPr>
        <p:spPr bwMode="auto">
          <a:xfrm rot="5400000" flipH="1" flipV="1">
            <a:off x="3143242" y="3143250"/>
            <a:ext cx="2643204" cy="1357321"/>
          </a:xfrm>
          <a:prstGeom prst="straightConnector1">
            <a:avLst/>
          </a:prstGeom>
          <a:noFill/>
          <a:ln w="25400" algn="ctr">
            <a:solidFill>
              <a:schemeClr val="accent3">
                <a:lumMod val="50000"/>
              </a:schemeClr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42157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 b="4571"/>
          <a:stretch>
            <a:fillRect/>
          </a:stretch>
        </p:blipFill>
        <p:spPr bwMode="auto">
          <a:xfrm>
            <a:off x="357158" y="285728"/>
            <a:ext cx="847677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428625"/>
            <a:ext cx="7772400" cy="85725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«Назови произведение»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1643050"/>
            <a:ext cx="7772400" cy="4383087"/>
          </a:xfrm>
        </p:spPr>
        <p:txBody>
          <a:bodyPr>
            <a:normAutofit fontScale="70000" lnSpcReduction="20000"/>
          </a:bodyPr>
          <a:lstStyle/>
          <a:p>
            <a:pPr algn="l"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bg1"/>
                </a:solidFill>
              </a:rPr>
              <a:t>Какое произведение открывает раздел?  </a:t>
            </a:r>
          </a:p>
          <a:p>
            <a:pPr algn="l">
              <a:buFont typeface="Courier New" pitchFamily="49" charset="0"/>
              <a:buChar char="o"/>
            </a:pPr>
            <a:endParaRPr lang="ru-RU" b="1" dirty="0" smtClean="0">
              <a:solidFill>
                <a:srgbClr val="92D050"/>
              </a:solidFill>
            </a:endParaRPr>
          </a:p>
          <a:p>
            <a:pPr algn="l"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bg1"/>
                </a:solidFill>
              </a:rPr>
              <a:t>В этом произведении сорока лишилась хвоста.</a:t>
            </a:r>
          </a:p>
          <a:p>
            <a:pPr algn="l">
              <a:buFont typeface="Courier New" pitchFamily="49" charset="0"/>
              <a:buChar char="o"/>
            </a:pPr>
            <a:endParaRPr lang="ru-RU" b="1" dirty="0" smtClean="0">
              <a:solidFill>
                <a:schemeClr val="bg1"/>
              </a:solidFill>
            </a:endParaRPr>
          </a:p>
          <a:p>
            <a:pPr algn="l"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bg1"/>
                </a:solidFill>
              </a:rPr>
              <a:t>Опасность надвигалась гуськом, передний был в пяти шагах от героя.</a:t>
            </a:r>
          </a:p>
          <a:p>
            <a:pPr algn="l">
              <a:buFont typeface="Courier New" pitchFamily="49" charset="0"/>
              <a:buChar char="o"/>
            </a:pPr>
            <a:endParaRPr lang="ru-RU" b="1" dirty="0" smtClean="0">
              <a:solidFill>
                <a:schemeClr val="bg1"/>
              </a:solidFill>
            </a:endParaRPr>
          </a:p>
          <a:p>
            <a:pPr algn="l"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bg1"/>
                </a:solidFill>
              </a:rPr>
              <a:t>Этому герою пришлось учиться самому, без помощи родителей.</a:t>
            </a:r>
          </a:p>
          <a:p>
            <a:pPr algn="l">
              <a:buFont typeface="Courier New" pitchFamily="49" charset="0"/>
              <a:buChar char="o"/>
            </a:pPr>
            <a:endParaRPr lang="ru-RU" b="1" dirty="0" smtClean="0">
              <a:solidFill>
                <a:schemeClr val="bg1"/>
              </a:solidFill>
            </a:endParaRPr>
          </a:p>
          <a:p>
            <a:pPr algn="l"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bg1"/>
                </a:solidFill>
              </a:rPr>
              <a:t>Они были разными, но дружба их – крепкой.</a:t>
            </a:r>
          </a:p>
          <a:p>
            <a:pPr algn="l">
              <a:buFont typeface="Courier New" pitchFamily="49" charset="0"/>
              <a:buChar char="o"/>
            </a:pPr>
            <a:endParaRPr lang="ru-RU" b="1" dirty="0" smtClean="0">
              <a:solidFill>
                <a:schemeClr val="bg1"/>
              </a:solidFill>
            </a:endParaRPr>
          </a:p>
          <a:p>
            <a:pPr algn="l"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bg1"/>
                </a:solidFill>
              </a:rPr>
              <a:t>Он был приёмным членом семьи, но очень любимым.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4414" y="1857364"/>
            <a:ext cx="650085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92D050"/>
                </a:solidFill>
              </a:rPr>
              <a:t>Д.Н</a:t>
            </a:r>
            <a:r>
              <a:rPr lang="ru-RU" sz="2800" b="1" dirty="0">
                <a:solidFill>
                  <a:srgbClr val="92D050"/>
                </a:solidFill>
              </a:rPr>
              <a:t>. </a:t>
            </a:r>
            <a:r>
              <a:rPr lang="ru-RU" sz="2800" b="1" dirty="0" err="1">
                <a:solidFill>
                  <a:srgbClr val="92D050"/>
                </a:solidFill>
              </a:rPr>
              <a:t>Мамин-Сибиряк</a:t>
            </a:r>
            <a:r>
              <a:rPr lang="ru-RU" sz="2800" b="1" dirty="0">
                <a:solidFill>
                  <a:srgbClr val="92D050"/>
                </a:solidFill>
              </a:rPr>
              <a:t> «Приёмыш»</a:t>
            </a:r>
            <a:endParaRPr lang="ru-RU" sz="2800" b="1" dirty="0">
              <a:solidFill>
                <a:srgbClr val="92D050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2571744"/>
            <a:ext cx="6000792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92D050"/>
                </a:solidFill>
              </a:rPr>
              <a:t>М.М.Пришвин «Выскочка»</a:t>
            </a:r>
            <a:endParaRPr lang="ru-RU" sz="28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3357562"/>
            <a:ext cx="38877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92D050"/>
                </a:solidFill>
              </a:rPr>
              <a:t>Е.И</a:t>
            </a:r>
            <a:r>
              <a:rPr lang="ru-RU" sz="2800" b="1" dirty="0">
                <a:solidFill>
                  <a:srgbClr val="92D050"/>
                </a:solidFill>
              </a:rPr>
              <a:t>. </a:t>
            </a:r>
            <a:r>
              <a:rPr lang="ru-RU" sz="2800" b="1" dirty="0" err="1">
                <a:solidFill>
                  <a:srgbClr val="92D050"/>
                </a:solidFill>
              </a:rPr>
              <a:t>Чарушин</a:t>
            </a:r>
            <a:r>
              <a:rPr lang="ru-RU" sz="2800" b="1" dirty="0">
                <a:solidFill>
                  <a:srgbClr val="92D050"/>
                </a:solidFill>
              </a:rPr>
              <a:t> «Кабан»</a:t>
            </a:r>
            <a:endParaRPr lang="ru-RU" sz="2800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4214818"/>
            <a:ext cx="571504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92D050"/>
                </a:solidFill>
              </a:rPr>
              <a:t>В.П</a:t>
            </a:r>
            <a:r>
              <a:rPr lang="ru-RU" sz="2800" b="1" dirty="0">
                <a:solidFill>
                  <a:srgbClr val="92D050"/>
                </a:solidFill>
              </a:rPr>
              <a:t>. </a:t>
            </a:r>
            <a:r>
              <a:rPr lang="ru-RU" sz="2800" b="1" dirty="0">
                <a:solidFill>
                  <a:srgbClr val="92D050"/>
                </a:solidFill>
              </a:rPr>
              <a:t>Астафьев «</a:t>
            </a:r>
            <a:r>
              <a:rPr lang="ru-RU" sz="2800" b="1" dirty="0" err="1">
                <a:solidFill>
                  <a:srgbClr val="92D050"/>
                </a:solidFill>
              </a:rPr>
              <a:t>Стрижонок</a:t>
            </a:r>
            <a:r>
              <a:rPr lang="ru-RU" sz="2800" b="1" dirty="0">
                <a:solidFill>
                  <a:srgbClr val="92D050"/>
                </a:solidFill>
              </a:rPr>
              <a:t> Скрип»</a:t>
            </a:r>
            <a:endParaRPr lang="ru-RU" sz="2800" b="1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5143512"/>
            <a:ext cx="6357982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92D050"/>
                </a:solidFill>
              </a:rPr>
              <a:t>А</a:t>
            </a:r>
            <a:r>
              <a:rPr lang="ru-RU" sz="2800" b="1" dirty="0">
                <a:solidFill>
                  <a:srgbClr val="92D050"/>
                </a:solidFill>
              </a:rPr>
              <a:t>. И. </a:t>
            </a:r>
            <a:r>
              <a:rPr lang="ru-RU" sz="2800" b="1" dirty="0">
                <a:solidFill>
                  <a:srgbClr val="92D050"/>
                </a:solidFill>
              </a:rPr>
              <a:t>Куприн «Барбос </a:t>
            </a:r>
            <a:r>
              <a:rPr lang="ru-RU" sz="2800" b="1" dirty="0">
                <a:solidFill>
                  <a:srgbClr val="92D050"/>
                </a:solidFill>
              </a:rPr>
              <a:t>и </a:t>
            </a:r>
            <a:r>
              <a:rPr lang="ru-RU" sz="2800" b="1" dirty="0" err="1">
                <a:solidFill>
                  <a:srgbClr val="92D050"/>
                </a:solidFill>
              </a:rPr>
              <a:t>Жулька</a:t>
            </a:r>
            <a:r>
              <a:rPr lang="ru-RU" sz="2400" b="1" dirty="0">
                <a:solidFill>
                  <a:srgbClr val="92D050"/>
                </a:solidFill>
              </a:rPr>
              <a:t>»</a:t>
            </a:r>
            <a:endParaRPr lang="ru-RU" sz="2400" b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3108" y="5929330"/>
            <a:ext cx="5715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92D050"/>
                </a:solidFill>
              </a:rPr>
              <a:t>Д</a:t>
            </a:r>
            <a:r>
              <a:rPr lang="ru-RU" sz="2800" b="1" dirty="0">
                <a:solidFill>
                  <a:srgbClr val="92D050"/>
                </a:solidFill>
              </a:rPr>
              <a:t>. Н. </a:t>
            </a:r>
            <a:r>
              <a:rPr lang="ru-RU" sz="2800" b="1" dirty="0" err="1">
                <a:solidFill>
                  <a:srgbClr val="92D050"/>
                </a:solidFill>
              </a:rPr>
              <a:t>Мамин-Сибиряк</a:t>
            </a:r>
            <a:r>
              <a:rPr lang="ru-RU" sz="2800" b="1" dirty="0">
                <a:solidFill>
                  <a:srgbClr val="92D050"/>
                </a:solidFill>
              </a:rPr>
              <a:t> «Приёмыш»</a:t>
            </a:r>
            <a:endParaRPr lang="ru-RU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4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Rcy;&amp;ocy;&amp;zcy;&amp;ocy;&amp;vcy;&amp;ycy;&amp;j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 b="4255"/>
          <a:stretch>
            <a:fillRect/>
          </a:stretch>
        </p:blipFill>
        <p:spPr bwMode="auto">
          <a:xfrm>
            <a:off x="357157" y="285728"/>
            <a:ext cx="8532813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zateevo.ru/userfiles/image/Okazivaetsya/Stalakt%20Stalagm/stalactite_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785794"/>
            <a:ext cx="5238750" cy="3476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>
                <a:ln>
                  <a:solidFill>
                    <a:prstClr val="white"/>
                  </a:solidFill>
                </a:ln>
                <a:solidFill>
                  <a:srgbClr val="9BBB59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«Трудные слова»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71670" y="4500570"/>
            <a:ext cx="635794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BBB59">
                    <a:lumMod val="50000"/>
                  </a:srgbClr>
                </a:solidFill>
                <a:ea typeface="Verdana" pitchFamily="34" charset="0"/>
                <a:cs typeface="Verdana" pitchFamily="34" charset="0"/>
              </a:rPr>
              <a:t>имеющий </a:t>
            </a:r>
            <a:r>
              <a:rPr lang="ru-RU" sz="3600" b="1" dirty="0">
                <a:solidFill>
                  <a:srgbClr val="9BBB59">
                    <a:lumMod val="50000"/>
                  </a:srgbClr>
                </a:solidFill>
                <a:ea typeface="Verdana" pitchFamily="34" charset="0"/>
                <a:cs typeface="Verdana" pitchFamily="34" charset="0"/>
              </a:rPr>
              <a:t>форму сосульки, спускающейся с потолка пещеры, известковый </a:t>
            </a:r>
            <a:r>
              <a:rPr lang="ru-RU" sz="3600" b="1" dirty="0">
                <a:solidFill>
                  <a:srgbClr val="9BBB59">
                    <a:lumMod val="50000"/>
                  </a:srgbClr>
                </a:solidFill>
                <a:ea typeface="Verdana" pitchFamily="34" charset="0"/>
                <a:cs typeface="Verdana" pitchFamily="34" charset="0"/>
              </a:rPr>
              <a:t>нарост.</a:t>
            </a:r>
            <a:endParaRPr lang="ru-RU" sz="24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428596" y="2071678"/>
            <a:ext cx="35004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>
                <a:ln>
                  <a:solidFill>
                    <a:prstClr val="white"/>
                  </a:solidFill>
                </a:ln>
                <a:solidFill>
                  <a:srgbClr val="9BBB59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Сталактит</a:t>
            </a:r>
          </a:p>
        </p:txBody>
      </p:sp>
    </p:spTree>
    <p:extLst>
      <p:ext uri="{BB962C8B-B14F-4D97-AF65-F5344CB8AC3E}">
        <p14:creationId xmlns:p14="http://schemas.microsoft.com/office/powerpoint/2010/main" val="22691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Rcy;&amp;ocy;&amp;zcy;&amp;ocy;&amp;vcy;&amp;ycy;&amp;j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 b="4255"/>
          <a:stretch>
            <a:fillRect/>
          </a:stretch>
        </p:blipFill>
        <p:spPr bwMode="auto">
          <a:xfrm>
            <a:off x="285720" y="500018"/>
            <a:ext cx="8429684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http://www.mochaloff.ru/arhipka/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071546"/>
            <a:ext cx="515110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>
                <a:ln>
                  <a:solidFill>
                    <a:prstClr val="white"/>
                  </a:solidFill>
                </a:ln>
                <a:solidFill>
                  <a:srgbClr val="9BBB59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«Трудные слова»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71670" y="4500570"/>
            <a:ext cx="63579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BBB59">
                    <a:lumMod val="50000"/>
                  </a:srgbClr>
                </a:solidFill>
                <a:ea typeface="Verdana" pitchFamily="34" charset="0"/>
                <a:cs typeface="Verdana" pitchFamily="34" charset="0"/>
              </a:rPr>
              <a:t>крутой берег, обрыв.</a:t>
            </a:r>
            <a:endParaRPr lang="ru-RU" sz="24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428596" y="2071678"/>
            <a:ext cx="35004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>
                <a:ln>
                  <a:solidFill>
                    <a:prstClr val="white"/>
                  </a:solidFill>
                </a:ln>
                <a:solidFill>
                  <a:srgbClr val="9BBB59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Яр </a:t>
            </a:r>
          </a:p>
        </p:txBody>
      </p:sp>
    </p:spTree>
    <p:extLst>
      <p:ext uri="{BB962C8B-B14F-4D97-AF65-F5344CB8AC3E}">
        <p14:creationId xmlns:p14="http://schemas.microsoft.com/office/powerpoint/2010/main" val="244451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Rcy;&amp;ocy;&amp;zcy;&amp;ocy;&amp;vcy;&amp;ycy;&amp;j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 b="4255"/>
          <a:stretch>
            <a:fillRect/>
          </a:stretch>
        </p:blipFill>
        <p:spPr bwMode="auto">
          <a:xfrm>
            <a:off x="357157" y="285728"/>
            <a:ext cx="8532813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>
                <a:ln>
                  <a:solidFill>
                    <a:prstClr val="white"/>
                  </a:solidFill>
                </a:ln>
                <a:solidFill>
                  <a:srgbClr val="9BBB59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«Трудные слова»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71670" y="4500570"/>
            <a:ext cx="63579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BBB59">
                    <a:lumMod val="50000"/>
                  </a:srgbClr>
                </a:solidFill>
                <a:ea typeface="Verdana" pitchFamily="34" charset="0"/>
                <a:cs typeface="Verdana" pitchFamily="34" charset="0"/>
              </a:rPr>
              <a:t>рыбацкая стоянка.</a:t>
            </a:r>
            <a:endParaRPr lang="ru-RU" sz="24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428596" y="2071678"/>
            <a:ext cx="35004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>
                <a:ln>
                  <a:solidFill>
                    <a:prstClr val="white"/>
                  </a:solidFill>
                </a:ln>
                <a:solidFill>
                  <a:srgbClr val="9BBB59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Сайма </a:t>
            </a:r>
          </a:p>
        </p:txBody>
      </p:sp>
    </p:spTree>
    <p:extLst>
      <p:ext uri="{BB962C8B-B14F-4D97-AF65-F5344CB8AC3E}">
        <p14:creationId xmlns:p14="http://schemas.microsoft.com/office/powerpoint/2010/main" val="224580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585</Words>
  <Application>Microsoft Office PowerPoint</Application>
  <PresentationFormat>Экран (4:3)</PresentationFormat>
  <Paragraphs>135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1_Тема Office</vt:lpstr>
      <vt:lpstr>Конкурс знатоков  «Природа и мы»</vt:lpstr>
      <vt:lpstr>Презентация PowerPoint</vt:lpstr>
      <vt:lpstr>Презентация PowerPoint</vt:lpstr>
      <vt:lpstr>Конкурс  «Эрудит»</vt:lpstr>
      <vt:lpstr>«Найди пару»</vt:lpstr>
      <vt:lpstr>«Назови произведение»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лишнее</vt:lpstr>
      <vt:lpstr>Найди лишнее</vt:lpstr>
      <vt:lpstr>Найди лишнее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Сысоева</dc:creator>
  <cp:lastModifiedBy>Сысоева</cp:lastModifiedBy>
  <cp:revision>2</cp:revision>
  <dcterms:created xsi:type="dcterms:W3CDTF">2021-01-08T09:13:47Z</dcterms:created>
  <dcterms:modified xsi:type="dcterms:W3CDTF">2021-01-08T09:17:09Z</dcterms:modified>
</cp:coreProperties>
</file>