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8532E-A823-4BAF-BCA0-0E10B89347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67451-FBCB-4726-9071-71B4C450E89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39B51-C5C0-4FBE-8CD2-5805B42BD84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32746-B33C-4E7B-97F3-A3B25FB0C6E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ABB13-4B4F-4337-8D7F-AF29D7593A5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A15BF-0E5E-4664-9653-11C20B6D4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A3FE2-F7B3-4212-8770-A8540266DD5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56FBF-7309-4BB7-9C02-5FF0CA32FA0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BBAD2-A096-4B4C-994F-0D399053FC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8F769-3758-4A62-8F4A-8282851BA2D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AB4F1-96D0-4FD1-A0BE-1B0B8321E48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876A-A385-4D7A-8520-25707E02E07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Литературная </a:t>
            </a:r>
            <a:r>
              <a:rPr lang="ru-RU" altLang="ru-RU" b="1" i="1" smtClean="0">
                <a:solidFill>
                  <a:srgbClr val="FF0000"/>
                </a:solidFill>
              </a:rPr>
              <a:t>игра</a:t>
            </a: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>«Угадай </a:t>
            </a:r>
            <a:r>
              <a:rPr lang="ru-RU" altLang="ru-RU" b="1" i="1" dirty="0" smtClean="0">
                <a:solidFill>
                  <a:srgbClr val="FF0000"/>
                </a:solidFill>
              </a:rPr>
              <a:t>героя».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4941168"/>
            <a:ext cx="6120680" cy="1656184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accent1">
                    <a:lumMod val="10000"/>
                  </a:schemeClr>
                </a:solidFill>
              </a:rPr>
              <a:t>                   </a:t>
            </a:r>
            <a:r>
              <a:rPr lang="ru-RU" altLang="ru-RU" sz="2400" i="1" dirty="0" smtClean="0">
                <a:solidFill>
                  <a:schemeClr val="accent1">
                    <a:lumMod val="10000"/>
                  </a:schemeClr>
                </a:solidFill>
              </a:rPr>
              <a:t>Подготовила</a:t>
            </a:r>
            <a:endParaRPr lang="ru-RU" altLang="ru-RU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/>
            <a:r>
              <a:rPr lang="ru-RU" altLang="ru-RU" sz="2400" i="1" dirty="0" smtClean="0">
                <a:solidFill>
                  <a:schemeClr val="accent1">
                    <a:lumMod val="10000"/>
                  </a:schemeClr>
                </a:solidFill>
              </a:rPr>
              <a:t>                     </a:t>
            </a:r>
            <a:r>
              <a:rPr lang="ru-RU" altLang="ru-RU" sz="2400" i="1" dirty="0" smtClean="0">
                <a:solidFill>
                  <a:schemeClr val="accent1">
                    <a:lumMod val="10000"/>
                  </a:schemeClr>
                </a:solidFill>
              </a:rPr>
              <a:t>учитель начальных классов</a:t>
            </a:r>
          </a:p>
          <a:p>
            <a:pPr eaLnBrk="1" hangingPunct="1"/>
            <a:r>
              <a:rPr lang="ru-RU" altLang="ru-RU" sz="2400" i="1" dirty="0" smtClean="0">
                <a:solidFill>
                  <a:schemeClr val="accent1">
                    <a:lumMod val="10000"/>
                  </a:schemeClr>
                </a:solidFill>
              </a:rPr>
              <a:t>                     Сысоева Ольга Алексеевна</a:t>
            </a:r>
            <a:endParaRPr lang="ru-RU" altLang="ru-RU" sz="2400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5195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0070C0"/>
                </a:solidFill>
                <a:latin typeface="Adobe Garamond Pro Bold" pitchFamily="18" charset="0"/>
              </a:rPr>
              <a:t>а) ландышами;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0070C0"/>
                </a:solidFill>
                <a:latin typeface="Adobe Garamond Pro Bold" pitchFamily="18" charset="0"/>
              </a:rPr>
              <a:t>б) тюльпанами;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0070C0"/>
                </a:solidFill>
                <a:latin typeface="Adobe Garamond Pro Bold" pitchFamily="18" charset="0"/>
              </a:rPr>
              <a:t>в) подснежниками;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0070C0"/>
                </a:solidFill>
                <a:latin typeface="Adobe Garamond Pro Bold" pitchFamily="18" charset="0"/>
              </a:rPr>
              <a:t>г) розами.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662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  <a:t/>
            </a:r>
            <a:b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</a:br>
            <a: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  <a:t>За какими цветами </a:t>
            </a:r>
            <a:b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</a:br>
            <a: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  <a:t>мачеха отправила в лес падчерицу </a:t>
            </a:r>
            <a:b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</a:br>
            <a: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  <a:t>в сказке «Двенадцать месяцев»?</a:t>
            </a:r>
            <a:r>
              <a:rPr lang="ru-RU" altLang="ru-RU" sz="4000" b="1" smtClean="0">
                <a:latin typeface="Adobe Garamond Pro Bold" pitchFamily="18" charset="0"/>
              </a:rPr>
              <a:t/>
            </a:r>
            <a:br>
              <a:rPr lang="ru-RU" altLang="ru-RU" sz="4000" b="1" smtClean="0">
                <a:latin typeface="Adobe Garamond Pro Bold" pitchFamily="18" charset="0"/>
              </a:rPr>
            </a:br>
            <a:endParaRPr lang="ru-RU" altLang="ru-RU" sz="4000" b="1" smtClean="0"/>
          </a:p>
        </p:txBody>
      </p:sp>
      <p:pic>
        <p:nvPicPr>
          <p:cNvPr id="11269" name="Picture 65" descr="D:\Documents and Settings\Admin\Рабочий стол\Новые рисунки\2\ow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52738"/>
            <a:ext cx="2879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9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00013"/>
            <a:ext cx="9753600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4" y="3414575"/>
            <a:ext cx="1771429" cy="1971950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b="1" i="1" smtClean="0">
                <a:solidFill>
                  <a:srgbClr val="FF0000"/>
                </a:solidFill>
                <a:latin typeface="Adobe Garamond Pro Bold" pitchFamily="18" charset="0"/>
              </a:rPr>
              <a:t>Подснежники</a:t>
            </a:r>
          </a:p>
        </p:txBody>
      </p:sp>
    </p:spTree>
    <p:extLst>
      <p:ext uri="{BB962C8B-B14F-4D97-AF65-F5344CB8AC3E}">
        <p14:creationId xmlns:p14="http://schemas.microsoft.com/office/powerpoint/2010/main" val="23091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5195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2492375"/>
            <a:ext cx="8229600" cy="381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а) одно;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б) два;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в) три;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г) четыре.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96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 </a:t>
            </a:r>
            <a:r>
              <a:rPr lang="ru-RU" altLang="ru-RU" sz="3200" b="1" i="1" smtClean="0">
                <a:solidFill>
                  <a:srgbClr val="FF0000"/>
                </a:solidFill>
                <a:latin typeface="Adobe Garamond Pro Bold" pitchFamily="18" charset="0"/>
              </a:rPr>
              <a:t>Сколько желаний старика исполнила золотая рыбка?</a:t>
            </a:r>
            <a:r>
              <a:rPr lang="ru-RU" altLang="ru-RU" sz="3200" i="1" smtClean="0">
                <a:latin typeface="Adobe Garamond Pro Bold" pitchFamily="18" charset="0"/>
              </a:rPr>
              <a:t/>
            </a:r>
            <a:br>
              <a:rPr lang="ru-RU" altLang="ru-RU" sz="3200" i="1" smtClean="0">
                <a:latin typeface="Adobe Garamond Pro Bold" pitchFamily="18" charset="0"/>
              </a:rPr>
            </a:br>
            <a:endParaRPr lang="ru-RU" altLang="ru-RU" sz="3200" i="1" u="sng" smtClean="0">
              <a:latin typeface="Adobe Garamond Pro Bold" pitchFamily="18" charset="0"/>
            </a:endParaRPr>
          </a:p>
        </p:txBody>
      </p:sp>
      <p:pic>
        <p:nvPicPr>
          <p:cNvPr id="13317" name="Picture 65" descr="D:\Documents and Settings\Admin\Рабочий стол\Новые рисунки\2\ow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24175"/>
            <a:ext cx="3095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0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00013"/>
            <a:ext cx="9753600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Конаш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54006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580063" y="1341438"/>
            <a:ext cx="3563937" cy="381635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0000FF"/>
                </a:solidFill>
                <a:latin typeface="Adobe Garamond Pro Bold" pitchFamily="18" charset="0"/>
              </a:rPr>
              <a:t>4 </a:t>
            </a:r>
            <a:br>
              <a:rPr lang="ru-RU" altLang="ru-RU" sz="5400" b="1" smtClean="0">
                <a:solidFill>
                  <a:srgbClr val="0000FF"/>
                </a:solidFill>
                <a:latin typeface="Adobe Garamond Pro Bold" pitchFamily="18" charset="0"/>
              </a:rPr>
            </a:br>
            <a:r>
              <a:rPr lang="ru-RU" altLang="ru-RU" sz="5400" b="1" smtClean="0">
                <a:solidFill>
                  <a:srgbClr val="0000FF"/>
                </a:solidFill>
                <a:latin typeface="Adobe Garamond Pro Bold" pitchFamily="18" charset="0"/>
              </a:rPr>
              <a:t>желания</a:t>
            </a:r>
          </a:p>
        </p:txBody>
      </p:sp>
    </p:spTree>
    <p:extLst>
      <p:ext uri="{BB962C8B-B14F-4D97-AF65-F5344CB8AC3E}">
        <p14:creationId xmlns:p14="http://schemas.microsoft.com/office/powerpoint/2010/main" val="34336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5195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2924175"/>
            <a:ext cx="8229600" cy="367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а) Жар-птицу;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б) северного оленя;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в) Сивку Бурку;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г) Конька-горбунка.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1000125"/>
            <a:ext cx="8229600" cy="1428750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FF0000"/>
                </a:solidFill>
                <a:latin typeface="Adobe Garamond Pro Bold" pitchFamily="18" charset="0"/>
              </a:rPr>
              <a:t>Кого маленькая разбойница дала в помощь девочке Герде в сказке «Снежная королева»?</a:t>
            </a:r>
          </a:p>
        </p:txBody>
      </p:sp>
      <p:pic>
        <p:nvPicPr>
          <p:cNvPr id="15365" name="Picture 65" descr="D:\Documents and Settings\Admin\Рабочий стол\Новые рисунки\2\ow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8638"/>
            <a:ext cx="28797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6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00013"/>
            <a:ext cx="9753600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Картинка 19 из 42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100013"/>
            <a:ext cx="4392613" cy="70580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205038"/>
            <a:ext cx="4114800" cy="1800225"/>
          </a:xfrm>
        </p:spPr>
        <p:txBody>
          <a:bodyPr/>
          <a:lstStyle/>
          <a:p>
            <a:pPr eaLnBrk="1" hangingPunct="1"/>
            <a:r>
              <a:rPr lang="ru-RU" altLang="ru-RU" sz="5400" b="1" i="1" smtClean="0">
                <a:solidFill>
                  <a:srgbClr val="0000FF"/>
                </a:solidFill>
                <a:latin typeface="Adobe Garamond Pro Bold" pitchFamily="18" charset="0"/>
              </a:rPr>
              <a:t>Северный</a:t>
            </a:r>
            <a:br>
              <a:rPr lang="ru-RU" altLang="ru-RU" sz="5400" b="1" i="1" smtClean="0">
                <a:solidFill>
                  <a:srgbClr val="0000FF"/>
                </a:solidFill>
                <a:latin typeface="Adobe Garamond Pro Bold" pitchFamily="18" charset="0"/>
              </a:rPr>
            </a:br>
            <a:r>
              <a:rPr lang="ru-RU" altLang="ru-RU" sz="5400" b="1" i="1" smtClean="0">
                <a:solidFill>
                  <a:srgbClr val="0000FF"/>
                </a:solidFill>
                <a:latin typeface="Adobe Garamond Pro Bold" pitchFamily="18" charset="0"/>
              </a:rPr>
              <a:t>олень</a:t>
            </a:r>
          </a:p>
        </p:txBody>
      </p:sp>
    </p:spTree>
    <p:extLst>
      <p:ext uri="{BB962C8B-B14F-4D97-AF65-F5344CB8AC3E}">
        <p14:creationId xmlns:p14="http://schemas.microsoft.com/office/powerpoint/2010/main" val="42438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i="1" smtClean="0">
                <a:solidFill>
                  <a:srgbClr val="FF0000"/>
                </a:solidFill>
                <a:latin typeface="Georgia" pitchFamily="18" charset="0"/>
              </a:rPr>
              <a:t>Главная героиня этого произведения неожиданно разбогатела</a:t>
            </a:r>
            <a:r>
              <a:rPr lang="ru-RU" altLang="ru-RU" sz="2800" b="1" smtClean="0">
                <a:solidFill>
                  <a:srgbClr val="FF000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1785938"/>
            <a:ext cx="8532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00FF"/>
                </a:solidFill>
                <a:latin typeface="Georgia" pitchFamily="18" charset="0"/>
              </a:rPr>
              <a:t>У неё появилось много друзей, </a:t>
            </a:r>
            <a:br>
              <a:rPr lang="ru-RU" altLang="ru-RU" sz="2800" b="1" i="1">
                <a:solidFill>
                  <a:srgbClr val="0000FF"/>
                </a:solidFill>
                <a:latin typeface="Georgia" pitchFamily="18" charset="0"/>
              </a:rPr>
            </a:br>
            <a:r>
              <a:rPr lang="ru-RU" altLang="ru-RU" sz="2800" b="1" i="1">
                <a:solidFill>
                  <a:srgbClr val="0000FF"/>
                </a:solidFill>
                <a:latin typeface="Georgia" pitchFamily="18" charset="0"/>
              </a:rPr>
              <a:t>для которых стали устраиваться приемы.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07950" y="3068638"/>
            <a:ext cx="90360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FF0066"/>
                </a:solidFill>
                <a:latin typeface="Georgia" pitchFamily="18" charset="0"/>
              </a:rPr>
              <a:t>Ее попытались похитить,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FF0066"/>
                </a:solidFill>
                <a:latin typeface="Georgia" pitchFamily="18" charset="0"/>
              </a:rPr>
              <a:t>но неожиданно появился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FF0066"/>
                </a:solidFill>
                <a:latin typeface="Georgia" pitchFamily="18" charset="0"/>
              </a:rPr>
              <a:t>молодой смельчак и спас её.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63713" y="4724400"/>
            <a:ext cx="523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6600CC"/>
                </a:solidFill>
                <a:latin typeface="Georgia" pitchFamily="18" charset="0"/>
              </a:rPr>
              <a:t>Дело кончилось свадьбой.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388" y="5484813"/>
            <a:ext cx="896461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9900"/>
                </a:solidFill>
                <a:latin typeface="Georgia" pitchFamily="18" charset="0"/>
              </a:rPr>
              <a:t>Самым ценным достоянием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9900"/>
                </a:solidFill>
                <a:latin typeface="Georgia" pitchFamily="18" charset="0"/>
              </a:rPr>
              <a:t>главной героини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009900"/>
                </a:solidFill>
                <a:latin typeface="Georgia" pitchFamily="18" charset="0"/>
              </a:rPr>
              <a:t>был самовар.</a:t>
            </a:r>
          </a:p>
        </p:txBody>
      </p:sp>
    </p:spTree>
    <p:extLst>
      <p:ext uri="{BB962C8B-B14F-4D97-AF65-F5344CB8AC3E}">
        <p14:creationId xmlns:p14="http://schemas.microsoft.com/office/powerpoint/2010/main" val="25338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онашевич,Муха-Цокоту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6113"/>
            <a:ext cx="43164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Конашевич, Муха-Цокотух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2481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777163" cy="1989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Муха-Цокотуха</a:t>
            </a:r>
          </a:p>
        </p:txBody>
      </p:sp>
    </p:spTree>
    <p:extLst>
      <p:ext uri="{BB962C8B-B14F-4D97-AF65-F5344CB8AC3E}">
        <p14:creationId xmlns:p14="http://schemas.microsoft.com/office/powerpoint/2010/main" val="23124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Сказочные человечки.</a:t>
            </a:r>
          </a:p>
        </p:txBody>
      </p:sp>
      <p:pic>
        <p:nvPicPr>
          <p:cNvPr id="26628" name="Picture 4" descr="K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ол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2193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лд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2041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Chipollino_smallд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49725"/>
            <a:ext cx="2540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4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85875"/>
            <a:ext cx="8291512" cy="5124450"/>
          </a:xfrm>
        </p:spPr>
        <p:txBody>
          <a:bodyPr/>
          <a:lstStyle/>
          <a:p>
            <a:pPr eaLnBrk="1" hangingPunct="1"/>
            <a:r>
              <a:rPr lang="ru-RU" altLang="ru-RU" sz="1800" b="1" i="1" smtClean="0">
                <a:solidFill>
                  <a:srgbClr val="0070C0"/>
                </a:solidFill>
              </a:rPr>
              <a:t>С помощью этого предмета главный герой сказки нашел свое счастье – мудрую жену, которая была заколдована. </a:t>
            </a:r>
          </a:p>
          <a:p>
            <a:pPr eaLnBrk="1" hangingPunct="1"/>
            <a:r>
              <a:rPr lang="ru-RU" altLang="ru-RU" sz="1800" b="1" i="1" smtClean="0">
                <a:solidFill>
                  <a:srgbClr val="0070C0"/>
                </a:solidFill>
              </a:rPr>
              <a:t>Эта героиня пришла к нам из сказки Г.-Х. Андерсена. Ее имя означает меру длины, равную всего 2,5 см. Как ее зовут? </a:t>
            </a:r>
          </a:p>
          <a:p>
            <a:pPr eaLnBrk="1" hangingPunct="1"/>
            <a:r>
              <a:rPr lang="ru-RU" altLang="ru-RU" sz="1800" b="1" i="1" smtClean="0">
                <a:solidFill>
                  <a:srgbClr val="0070C0"/>
                </a:solidFill>
              </a:rPr>
              <a:t>В какой сказке действуют ожившие фрукты и овощи?</a:t>
            </a:r>
            <a:r>
              <a:rPr lang="ru-RU" altLang="ru-RU" sz="2800" b="1" i="1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ru-RU" altLang="ru-RU" sz="1800" b="1" i="1" smtClean="0">
                <a:solidFill>
                  <a:srgbClr val="0070C0"/>
                </a:solidFill>
              </a:rPr>
              <a:t>Игрушка – главный герой книги и мультфильма, которому дали очень смешное имя, потому что он упал со стола </a:t>
            </a:r>
          </a:p>
          <a:p>
            <a:pPr eaLnBrk="1" hangingPunct="1"/>
            <a:r>
              <a:rPr lang="ru-RU" altLang="ru-RU" sz="1800" b="1" i="1" smtClean="0">
                <a:solidFill>
                  <a:srgbClr val="0070C0"/>
                </a:solidFill>
              </a:rPr>
              <a:t>С помощью этого предмета можно смастерить самые замечательные вещи, а можно даже убить страшного героя русских сказок.</a:t>
            </a:r>
          </a:p>
          <a:p>
            <a:pPr eaLnBrk="1" hangingPunct="1"/>
            <a:r>
              <a:rPr lang="ru-RU" altLang="ru-RU" sz="1800" b="1" i="1" smtClean="0">
                <a:solidFill>
                  <a:srgbClr val="0070C0"/>
                </a:solidFill>
              </a:rPr>
              <a:t>Назовите личный транспорт Бабы-Яги?</a:t>
            </a:r>
            <a:r>
              <a:rPr lang="ru-RU" altLang="ru-RU" sz="2800" b="1" i="1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ru-RU" altLang="ru-RU" sz="2000" b="1" i="1" smtClean="0">
                <a:solidFill>
                  <a:srgbClr val="0070C0"/>
                </a:solidFill>
              </a:rPr>
              <a:t>Как звали отца деревянного мальчика, героя известной сказки?</a:t>
            </a:r>
            <a:r>
              <a:rPr lang="ru-RU" altLang="ru-RU" sz="2800" b="1" i="1" smtClean="0">
                <a:solidFill>
                  <a:srgbClr val="0070C0"/>
                </a:solidFill>
              </a:rPr>
              <a:t> </a:t>
            </a:r>
            <a:endParaRPr lang="ru-RU" altLang="ru-RU" sz="1800" b="1" i="1" smtClean="0">
              <a:solidFill>
                <a:srgbClr val="0070C0"/>
              </a:solidFill>
            </a:endParaRPr>
          </a:p>
          <a:p>
            <a:pPr eaLnBrk="1" hangingPunct="1"/>
            <a:r>
              <a:rPr lang="ru-RU" altLang="ru-RU" sz="2000" b="1" i="1" smtClean="0">
                <a:solidFill>
                  <a:srgbClr val="0070C0"/>
                </a:solidFill>
              </a:rPr>
              <a:t>Волшебная скатерть, на которой сама появляется еда? </a:t>
            </a:r>
          </a:p>
          <a:p>
            <a:pPr eaLnBrk="1" hangingPunct="1"/>
            <a:r>
              <a:rPr lang="ru-RU" altLang="ru-RU" sz="2000" b="1" i="1" smtClean="0">
                <a:solidFill>
                  <a:srgbClr val="0070C0"/>
                </a:solidFill>
              </a:rPr>
              <a:t>В какой сказке девочка зимой отправляется за цветами?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Самый умный.</a:t>
            </a:r>
          </a:p>
        </p:txBody>
      </p:sp>
    </p:spTree>
    <p:extLst>
      <p:ext uri="{BB962C8B-B14F-4D97-AF65-F5344CB8AC3E}">
        <p14:creationId xmlns:p14="http://schemas.microsoft.com/office/powerpoint/2010/main" val="1816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0070C0"/>
                </a:solidFill>
              </a:rPr>
              <a:t>«Неграмотный, как слепой, а книга глаза открывает».</a:t>
            </a:r>
          </a:p>
          <a:p>
            <a:pPr eaLnBrk="1" hangingPunct="1"/>
            <a:r>
              <a:rPr lang="ru-RU" altLang="ru-RU" i="1" smtClean="0">
                <a:solidFill>
                  <a:srgbClr val="0070C0"/>
                </a:solidFill>
              </a:rPr>
              <a:t>«Книга в счастье украшает, а в несчастье утешает».</a:t>
            </a:r>
          </a:p>
          <a:p>
            <a:pPr eaLnBrk="1" hangingPunct="1"/>
            <a:r>
              <a:rPr lang="ru-RU" altLang="ru-RU" i="1" smtClean="0">
                <a:solidFill>
                  <a:srgbClr val="0070C0"/>
                </a:solidFill>
              </a:rPr>
              <a:t>«Прочёл хорошую книгу- встретился с другом».</a:t>
            </a:r>
          </a:p>
          <a:p>
            <a:pPr eaLnBrk="1" hangingPunct="1"/>
            <a:r>
              <a:rPr lang="ru-RU" altLang="ru-RU" i="1" smtClean="0">
                <a:solidFill>
                  <a:srgbClr val="0070C0"/>
                </a:solidFill>
              </a:rPr>
              <a:t>«Книга подобна воде, дорогу пробьёт везде».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О книгах.</a:t>
            </a:r>
          </a:p>
        </p:txBody>
      </p:sp>
    </p:spTree>
    <p:extLst>
      <p:ext uri="{BB962C8B-B14F-4D97-AF65-F5344CB8AC3E}">
        <p14:creationId xmlns:p14="http://schemas.microsoft.com/office/powerpoint/2010/main" val="11186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i="1" smtClean="0">
                <a:solidFill>
                  <a:srgbClr val="0070C0"/>
                </a:solidFill>
              </a:rPr>
              <a:t>«Ты всё пела? это дело…»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smtClean="0">
                <a:solidFill>
                  <a:srgbClr val="0070C0"/>
                </a:solidFill>
              </a:rPr>
              <a:t>                    («Так поди же попляши!»)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>
                <a:solidFill>
                  <a:srgbClr val="0070C0"/>
                </a:solidFill>
              </a:rPr>
              <a:t> «Ай,Моська! Знать она сильна…»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smtClean="0">
                <a:solidFill>
                  <a:srgbClr val="0070C0"/>
                </a:solidFill>
              </a:rPr>
              <a:t>                    («Что лает на Слона!»)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>
                <a:solidFill>
                  <a:srgbClr val="0070C0"/>
                </a:solidFill>
              </a:rPr>
              <a:t>«От ларчика отстал</a:t>
            </a:r>
            <a:r>
              <a:rPr lang="en-US" altLang="ru-RU" sz="2000" b="1" i="1" smtClean="0">
                <a:solidFill>
                  <a:srgbClr val="0070C0"/>
                </a:solidFill>
              </a:rPr>
              <a:t>/ </a:t>
            </a:r>
            <a:r>
              <a:rPr lang="ru-RU" altLang="ru-RU" sz="2000" b="1" i="1" smtClean="0">
                <a:solidFill>
                  <a:srgbClr val="0070C0"/>
                </a:solidFill>
              </a:rPr>
              <a:t>И, как открыть его, никак не догадался…»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smtClean="0">
                <a:solidFill>
                  <a:srgbClr val="0070C0"/>
                </a:solidFill>
              </a:rPr>
              <a:t>                    («А Ларчик просто открывался»)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>
                <a:solidFill>
                  <a:srgbClr val="0070C0"/>
                </a:solidFill>
              </a:rPr>
              <a:t>«А вы, друзья, как ни садитесь…»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smtClean="0">
                <a:solidFill>
                  <a:srgbClr val="0070C0"/>
                </a:solidFill>
              </a:rPr>
              <a:t>                    («Всё в музыканты не годитесь»)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>
                <a:solidFill>
                  <a:srgbClr val="0070C0"/>
                </a:solidFill>
              </a:rPr>
              <a:t>«Кукушка хвалит петуха…»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smtClean="0">
                <a:solidFill>
                  <a:srgbClr val="0070C0"/>
                </a:solidFill>
              </a:rPr>
              <a:t>                    («За то, что хвалит он Кукушку»)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smtClean="0">
                <a:solidFill>
                  <a:srgbClr val="0070C0"/>
                </a:solidFill>
              </a:rPr>
              <a:t>«Кто виноват из них, кто прав, - судить не нам…»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smtClean="0">
                <a:solidFill>
                  <a:srgbClr val="0070C0"/>
                </a:solidFill>
              </a:rPr>
              <a:t>                    («Да только воз и ныне там.»)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smtClean="0">
                <a:solidFill>
                  <a:srgbClr val="0070C0"/>
                </a:solidFill>
              </a:rPr>
              <a:t>    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Закончи басню.</a:t>
            </a:r>
          </a:p>
        </p:txBody>
      </p:sp>
    </p:spTree>
    <p:extLst>
      <p:ext uri="{BB962C8B-B14F-4D97-AF65-F5344CB8AC3E}">
        <p14:creationId xmlns:p14="http://schemas.microsoft.com/office/powerpoint/2010/main" val="21269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594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Из каких мы сказок?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35290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424815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2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492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004dqs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38449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017-010-Pochemu-baba-ostalas-u-razbitogo-kory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45370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f2cbdee6ca261df900ecdb81fb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5909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5195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571750"/>
            <a:ext cx="8229600" cy="3786188"/>
          </a:xfrm>
        </p:spPr>
        <p:txBody>
          <a:bodyPr/>
          <a:lstStyle/>
          <a:p>
            <a:pPr eaLnBrk="1" hangingPunct="1"/>
            <a:endParaRPr lang="ru-RU" altLang="ru-RU" sz="4000" smtClean="0">
              <a:latin typeface="Adobe Garamond Pro Bold" pitchFamily="18" charset="0"/>
            </a:endParaRPr>
          </a:p>
          <a:p>
            <a:pPr eaLnBrk="1" hangingPunct="1"/>
            <a:r>
              <a:rPr lang="ru-RU" altLang="ru-RU" sz="4000" b="1" i="1" smtClean="0">
                <a:solidFill>
                  <a:srgbClr val="0070C0"/>
                </a:solidFill>
                <a:latin typeface="Adobe Garamond Pro Bold" pitchFamily="18" charset="0"/>
              </a:rPr>
              <a:t>Бибигон;</a:t>
            </a:r>
          </a:p>
          <a:p>
            <a:pPr eaLnBrk="1" hangingPunct="1"/>
            <a:r>
              <a:rPr lang="ru-RU" altLang="ru-RU" sz="4000" b="1" i="1" smtClean="0">
                <a:solidFill>
                  <a:srgbClr val="0070C0"/>
                </a:solidFill>
                <a:latin typeface="Adobe Garamond Pro Bold" pitchFamily="18" charset="0"/>
              </a:rPr>
              <a:t>Айболит;</a:t>
            </a:r>
          </a:p>
          <a:p>
            <a:pPr eaLnBrk="1" hangingPunct="1"/>
            <a:r>
              <a:rPr lang="ru-RU" altLang="ru-RU" sz="4000" b="1" i="1" smtClean="0">
                <a:solidFill>
                  <a:srgbClr val="0070C0"/>
                </a:solidFill>
                <a:latin typeface="Adobe Garamond Pro Bold" pitchFamily="18" charset="0"/>
              </a:rPr>
              <a:t>Бармалей;</a:t>
            </a:r>
          </a:p>
          <a:p>
            <a:pPr eaLnBrk="1" hangingPunct="1"/>
            <a:r>
              <a:rPr lang="ru-RU" altLang="ru-RU" sz="4000" b="1" i="1" smtClean="0">
                <a:solidFill>
                  <a:srgbClr val="0070C0"/>
                </a:solidFill>
                <a:latin typeface="Adobe Garamond Pro Bold" pitchFamily="18" charset="0"/>
              </a:rPr>
              <a:t>Мойдодыр.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85813" y="928688"/>
            <a:ext cx="7912100" cy="1785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i="1" smtClean="0">
                <a:solidFill>
                  <a:srgbClr val="FF0000"/>
                </a:solidFill>
                <a:latin typeface="Adobe Garamond Pro Bold" pitchFamily="18" charset="0"/>
              </a:rPr>
              <a:t/>
            </a:r>
            <a:br>
              <a:rPr lang="ru-RU" altLang="ru-RU" sz="3200" b="1" i="1" smtClean="0">
                <a:solidFill>
                  <a:srgbClr val="FF0000"/>
                </a:solidFill>
                <a:latin typeface="Adobe Garamond Pro Bold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Adobe Garamond Pro Bold" pitchFamily="18" charset="0"/>
              </a:rPr>
              <a:t>Какой персонаж произведения </a:t>
            </a:r>
            <a:br>
              <a:rPr lang="ru-RU" altLang="ru-RU" sz="3200" b="1" i="1" smtClean="0">
                <a:solidFill>
                  <a:srgbClr val="FF0000"/>
                </a:solidFill>
                <a:latin typeface="Adobe Garamond Pro Bold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Adobe Garamond Pro Bold" pitchFamily="18" charset="0"/>
              </a:rPr>
              <a:t>К.И. Чуковского </a:t>
            </a:r>
            <a:br>
              <a:rPr lang="ru-RU" altLang="ru-RU" sz="3200" b="1" i="1" smtClean="0">
                <a:solidFill>
                  <a:srgbClr val="FF0000"/>
                </a:solidFill>
                <a:latin typeface="Adobe Garamond Pro Bold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Adobe Garamond Pro Bold" pitchFamily="18" charset="0"/>
              </a:rPr>
              <a:t>был «умывальников начальник»?</a:t>
            </a:r>
            <a:r>
              <a:rPr lang="ru-RU" altLang="ru-RU" sz="4000" b="1" smtClean="0">
                <a:latin typeface="Adobe Garamond Pro Bold" pitchFamily="18" charset="0"/>
              </a:rPr>
              <a:t/>
            </a:r>
            <a:br>
              <a:rPr lang="ru-RU" altLang="ru-RU" sz="4000" b="1" smtClean="0">
                <a:latin typeface="Adobe Garamond Pro Bold" pitchFamily="18" charset="0"/>
              </a:rPr>
            </a:br>
            <a:endParaRPr lang="ru-RU" altLang="ru-RU" sz="4000" b="1" smtClean="0">
              <a:latin typeface="Adobe Garamond Pro Bold" pitchFamily="18" charset="0"/>
            </a:endParaRPr>
          </a:p>
        </p:txBody>
      </p:sp>
      <p:pic>
        <p:nvPicPr>
          <p:cNvPr id="7173" name="Picture 65" descr="D:\Documents and Settings\Admin\Рабочий стол\Новые рисунки\2\ow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68638"/>
            <a:ext cx="3095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7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00013"/>
            <a:ext cx="9753600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0350"/>
            <a:ext cx="4824412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492375"/>
            <a:ext cx="414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>
                <a:solidFill>
                  <a:srgbClr val="0000FF"/>
                </a:solidFill>
                <a:latin typeface="Adobe Garamond Pro Bold" pitchFamily="18" charset="0"/>
              </a:rPr>
              <a:t>Мойдодыр</a:t>
            </a:r>
          </a:p>
        </p:txBody>
      </p:sp>
    </p:spTree>
    <p:extLst>
      <p:ext uri="{BB962C8B-B14F-4D97-AF65-F5344CB8AC3E}">
        <p14:creationId xmlns:p14="http://schemas.microsoft.com/office/powerpoint/2010/main" val="20805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5195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3500438"/>
            <a:ext cx="8229600" cy="3057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685800" algn="l"/>
              </a:tabLst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а) Папа Карло;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685800" algn="l"/>
              </a:tabLst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б) Тортила;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685800" algn="l"/>
              </a:tabLst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в) Пьеро;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685800" algn="l"/>
              </a:tabLst>
            </a:pPr>
            <a:r>
              <a:rPr lang="ru-RU" altLang="ru-RU" sz="3600" b="1" i="1" smtClean="0">
                <a:solidFill>
                  <a:srgbClr val="0070C0"/>
                </a:solidFill>
                <a:latin typeface="Adobe Garamond Pro Bold" pitchFamily="18" charset="0"/>
              </a:rPr>
              <a:t>г) Дуремар.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43000"/>
            <a:ext cx="8229600" cy="1785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  <a:t/>
            </a:r>
            <a:b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</a:br>
            <a:r>
              <a:rPr lang="ru-RU" altLang="ru-RU" sz="2800" b="1" i="1" smtClean="0">
                <a:solidFill>
                  <a:srgbClr val="FF0000"/>
                </a:solidFill>
                <a:latin typeface="Adobe Garamond Pro Bold" pitchFamily="18" charset="0"/>
              </a:rPr>
              <a:t>Кто из указанных героев сказки «Приключения Буратино» является куклой из театра Карабаса-Барабаса?</a:t>
            </a:r>
            <a:r>
              <a:rPr lang="ru-RU" altLang="ru-RU" sz="4000" b="1" smtClean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ru-RU" altLang="ru-RU" sz="4000" b="1" smtClean="0">
                <a:solidFill>
                  <a:schemeClr val="tx1"/>
                </a:solidFill>
                <a:latin typeface="Adobe Garamond Pro Bold" pitchFamily="18" charset="0"/>
              </a:rPr>
            </a:br>
            <a:endParaRPr lang="ru-RU" altLang="ru-RU" sz="4000" b="1" smtClean="0">
              <a:solidFill>
                <a:schemeClr val="tx1"/>
              </a:solidFill>
              <a:latin typeface="Adobe Garamond Pro Bold" pitchFamily="18" charset="0"/>
            </a:endParaRPr>
          </a:p>
        </p:txBody>
      </p:sp>
      <p:pic>
        <p:nvPicPr>
          <p:cNvPr id="9221" name="Picture 65" descr="D:\Documents and Settings\Admin\Рабочий стол\Новые рисунки\2\ow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28797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3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00013"/>
            <a:ext cx="9753600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64163" y="2205038"/>
            <a:ext cx="33226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7200" b="1" smtClean="0">
                <a:solidFill>
                  <a:srgbClr val="0000FF"/>
                </a:solidFill>
                <a:latin typeface="Adobe Garamond Pro Bold" pitchFamily="18" charset="0"/>
              </a:rPr>
              <a:t>Пьеро</a:t>
            </a:r>
            <a:r>
              <a:rPr lang="ru-RU" altLang="ru-RU" sz="4000" smtClean="0"/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64343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1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445</Words>
  <Application>Microsoft Office PowerPoint</Application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Литературная игра «Угадай героя».</vt:lpstr>
      <vt:lpstr>О книгах.</vt:lpstr>
      <vt:lpstr>Из каких мы сказок?</vt:lpstr>
      <vt:lpstr>Презентация PowerPoint</vt:lpstr>
      <vt:lpstr>Презентация PowerPoint</vt:lpstr>
      <vt:lpstr> Какой персонаж произведения  К.И. Чуковского  был «умывальников начальник»? </vt:lpstr>
      <vt:lpstr>Презентация PowerPoint</vt:lpstr>
      <vt:lpstr> Кто из указанных героев сказки «Приключения Буратино» является куклой из театра Карабаса-Барабаса? </vt:lpstr>
      <vt:lpstr>Пьеро </vt:lpstr>
      <vt:lpstr> За какими цветами  мачеха отправила в лес падчерицу  в сказке «Двенадцать месяцев»? </vt:lpstr>
      <vt:lpstr>Подснежники</vt:lpstr>
      <vt:lpstr> Сколько желаний старика исполнила золотая рыбка? </vt:lpstr>
      <vt:lpstr>4  желания</vt:lpstr>
      <vt:lpstr>Кого маленькая разбойница дала в помощь девочке Герде в сказке «Снежная королева»?</vt:lpstr>
      <vt:lpstr>Северный олень</vt:lpstr>
      <vt:lpstr>Главная героиня этого произведения неожиданно разбогатела.</vt:lpstr>
      <vt:lpstr>Презентация PowerPoint</vt:lpstr>
      <vt:lpstr>Сказочные человечки.</vt:lpstr>
      <vt:lpstr>Самый умный.</vt:lpstr>
      <vt:lpstr>Закончи басню.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игра: «Узнай героя».</dc:title>
  <dc:creator>Сысоева</dc:creator>
  <cp:lastModifiedBy>Сысоева</cp:lastModifiedBy>
  <cp:revision>3</cp:revision>
  <dcterms:created xsi:type="dcterms:W3CDTF">2021-01-08T09:26:27Z</dcterms:created>
  <dcterms:modified xsi:type="dcterms:W3CDTF">2021-01-08T09:29:11Z</dcterms:modified>
</cp:coreProperties>
</file>