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1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DCCB7-D166-43F8-A1F4-C4C54A58BBA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5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8D57-A004-415F-9512-61B891499E8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2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70CFE-C08C-47D8-BE33-D1C0F3FDB71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0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DCCB7-D166-43F8-A1F4-C4C54A58BBA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0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BCA55-1D84-48C4-AE30-81A26DF5677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90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FD61-E645-4678-A501-5A2209838A0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62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A1A7-B657-4680-A47C-B9988930B51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32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EC32-77FE-4ECC-8B35-4D4BF68EE9B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50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B545-5A68-4515-B208-E9F407AC1D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20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A5A7-0339-4BE2-B8AD-7E19C8361E8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23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DEA1-0D7E-4A25-8207-71ACC94C95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4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BCA55-1D84-48C4-AE30-81A26DF5677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35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5EFD-8878-4862-A506-8E476494F5E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26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8D57-A004-415F-9512-61B891499E8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95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70CFE-C08C-47D8-BE33-D1C0F3FDB71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7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DCCB7-D166-43F8-A1F4-C4C54A58BBA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16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BCA55-1D84-48C4-AE30-81A26DF5677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40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FD61-E645-4678-A501-5A2209838A0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2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A1A7-B657-4680-A47C-B9988930B51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29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EC32-77FE-4ECC-8B35-4D4BF68EE9B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40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B545-5A68-4515-B208-E9F407AC1D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48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A5A7-0339-4BE2-B8AD-7E19C8361E8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5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FD61-E645-4678-A501-5A2209838A0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7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DEA1-0D7E-4A25-8207-71ACC94C95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10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5EFD-8878-4862-A506-8E476494F5E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30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8D57-A004-415F-9512-61B891499E8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1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70CFE-C08C-47D8-BE33-D1C0F3FDB71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DCCB7-D166-43F8-A1F4-C4C54A58BBA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15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BCA55-1D84-48C4-AE30-81A26DF5677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72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FD61-E645-4678-A501-5A2209838A0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18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A1A7-B657-4680-A47C-B9988930B51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26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EC32-77FE-4ECC-8B35-4D4BF68EE9B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41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B545-5A68-4515-B208-E9F407AC1D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6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A1A7-B657-4680-A47C-B9988930B51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22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A5A7-0339-4BE2-B8AD-7E19C8361E8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69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DEA1-0D7E-4A25-8207-71ACC94C95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6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5EFD-8878-4862-A506-8E476494F5E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52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8D57-A004-415F-9512-61B891499E8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92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70CFE-C08C-47D8-BE33-D1C0F3FDB71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6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EC32-77FE-4ECC-8B35-4D4BF68EE9B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8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B545-5A68-4515-B208-E9F407AC1D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8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A5A7-0339-4BE2-B8AD-7E19C8361E8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0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DEA1-0D7E-4A25-8207-71ACC94C95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2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5EFD-8878-4862-A506-8E476494F5E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6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D7522-1C32-4E23-BB29-0F7967BA1D85}" type="slidenum">
              <a:rPr lang="ru-RU">
                <a:solidFill>
                  <a:srgbClr val="F0A22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D7522-1C32-4E23-BB29-0F7967BA1D85}" type="slidenum">
              <a:rPr lang="ru-RU">
                <a:solidFill>
                  <a:srgbClr val="F0A22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7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D7522-1C32-4E23-BB29-0F7967BA1D85}" type="slidenum">
              <a:rPr lang="ru-RU">
                <a:solidFill>
                  <a:srgbClr val="F0A22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9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D7522-1C32-4E23-BB29-0F7967BA1D85}" type="slidenum">
              <a:rPr lang="ru-RU">
                <a:solidFill>
                  <a:srgbClr val="F0A22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news.in/files/fake-%20medicines.jpg" TargetMode="External"/><Relationship Id="rId2" Type="http://schemas.openxmlformats.org/officeDocument/2006/relationships/hyperlink" Target="http://www.somersptacouncil.org/SIS/PICTURES/knitting%20needles.jpg" TargetMode="Externa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Подготовила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учитель начальных классов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Сысоева Ольга Алексеевна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4000" b="1" smtClean="0">
                <a:solidFill>
                  <a:srgbClr val="7030A0"/>
                </a:solidFill>
              </a:rPr>
              <a:t>ДОМАШНИЕ 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3447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8385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4572000" y="2590800"/>
            <a:ext cx="38862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Ты, малыш, запомнить должен: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Будь с розеткой осторожен!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С ней не должен ты играть,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b="1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Шпильку, гвоздь туда совать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Дело кончится бедой: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Ток в розетке очень злой!!!</a:t>
            </a:r>
          </a:p>
        </p:txBody>
      </p:sp>
    </p:spTree>
    <p:extLst>
      <p:ext uri="{BB962C8B-B14F-4D97-AF65-F5344CB8AC3E}">
        <p14:creationId xmlns:p14="http://schemas.microsoft.com/office/powerpoint/2010/main" val="9252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211638" y="1268413"/>
            <a:ext cx="4408487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>
                <a:solidFill>
                  <a:prstClr val="black"/>
                </a:solidFill>
                <a:latin typeface="Comic Sans MS" pitchFamily="66" charset="0"/>
              </a:rPr>
              <a:t>Помни!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4000">
              <a:solidFill>
                <a:prstClr val="black"/>
              </a:solidFill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Comic Sans MS" pitchFamily="66" charset="0"/>
              </a:rPr>
              <a:t>Нельзя высовываться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Comic Sans MS" pitchFamily="66" charset="0"/>
              </a:rPr>
              <a:t>из окна, сидеть 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Comic Sans MS" pitchFamily="66" charset="0"/>
              </a:rPr>
              <a:t>подоконнике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Comic Sans MS" pitchFamily="66" charset="0"/>
              </a:rPr>
              <a:t>или свешиваться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Comic Sans MS" pitchFamily="66" charset="0"/>
              </a:rPr>
              <a:t>с балкона. При этом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Comic Sans MS" pitchFamily="66" charset="0"/>
              </a:rPr>
              <a:t>ничего не стоит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Comic Sans MS" pitchFamily="66" charset="0"/>
              </a:rPr>
              <a:t>свалиться.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четвёртая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4037" name="Picture 5" descr=";k;k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3529013" cy="5089525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;k;k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4235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3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lum bright="-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6099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3048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Захочешь форточку открыть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 -Старайся осторожней быть: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На подоконник не вставай И на стекло не нажимай;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А вдруг не выдержит оно?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И расколется окно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Ты свалиться можешь вниз.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Зачем тебе такой сюрприз?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181600" y="5105400"/>
            <a:ext cx="3962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На балконе - так и знай!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 -Ты на стулья не вставай,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На перила не взбирайся,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Низко не перегибайся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-Это может быть опасно: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Падать сверху так ужасно!!!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/>
            </a:r>
            <a:br>
              <a:rPr lang="ru-RU" altLang="ru-RU" sz="1800" b="1">
                <a:solidFill>
                  <a:prstClr val="black"/>
                </a:solidFill>
                <a:latin typeface="Arial" charset="0"/>
              </a:rPr>
            </a:br>
            <a:endParaRPr lang="ru-RU" altLang="ru-RU" sz="1800" b="1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3886200" y="1143000"/>
            <a:ext cx="44958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Друг, по перилам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опасно кататься!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 Можешь качнуться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 и не удержаться,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Или штанами за болт зацепиться...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Больно спиной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на ступеньки свалиться!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b="1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Или сорвешься в пролет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- что тогда?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Это уже пострашнее беда!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Так что собой не рискуй,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 не катайся,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А по ступенькам спокойно спускайся!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/>
            </a:r>
            <a:br>
              <a:rPr lang="ru-RU" altLang="ru-RU" sz="2000" b="1">
                <a:solidFill>
                  <a:prstClr val="black"/>
                </a:solidFill>
                <a:latin typeface="Arial" charset="0"/>
              </a:rPr>
            </a:br>
            <a:endParaRPr lang="ru-RU" altLang="ru-RU" sz="2000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5720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81075"/>
            <a:ext cx="19986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2987675" y="1700213"/>
            <a:ext cx="2808288" cy="2665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5000">
                <a:solidFill>
                  <a:prstClr val="white"/>
                </a:solidFill>
                <a:latin typeface="Arial" charset="0"/>
              </a:rPr>
              <a:t>?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157788"/>
            <a:ext cx="5400675" cy="1366837"/>
          </a:xfrm>
          <a:solidFill>
            <a:schemeClr val="bg1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mtClean="0">
                <a:latin typeface="Comic Sans MS" pitchFamily="66" charset="0"/>
              </a:rPr>
              <a:t>Острые, колющие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mtClean="0">
                <a:latin typeface="Comic Sans MS" pitchFamily="66" charset="0"/>
              </a:rPr>
              <a:t>и режущие предметы</a:t>
            </a:r>
            <a:r>
              <a:rPr lang="ru-RU" altLang="ru-RU" b="1" smtClean="0">
                <a:latin typeface="Comic Sans MS" pitchFamily="66" charset="0"/>
              </a:rPr>
              <a:t>.</a:t>
            </a:r>
            <a:r>
              <a:rPr lang="ru-RU" altLang="ru-RU" smtClean="0"/>
              <a:t> </a:t>
            </a:r>
          </a:p>
        </p:txBody>
      </p:sp>
      <p:pic>
        <p:nvPicPr>
          <p:cNvPr id="7175" name="Picture 7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12604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26797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835150" y="620713"/>
            <a:ext cx="4816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40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altLang="ru-RU" sz="4400">
                <a:solidFill>
                  <a:srgbClr val="FF0000"/>
                </a:solidFill>
                <a:latin typeface="Arial" charset="0"/>
              </a:rPr>
              <a:t>пятая</a:t>
            </a:r>
            <a:r>
              <a:rPr lang="ru-RU" altLang="ru-RU" sz="4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179" name="Picture 11" descr="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789363"/>
            <a:ext cx="2773362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424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animBg="1"/>
      <p:bldP spid="7189" grpId="1" animBg="1"/>
      <p:bldP spid="7187" grpId="0"/>
      <p:bldP spid="718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3124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Не играйте острыми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Вилками, ножами.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Ведь такой «игрушкой» просто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Что-нибудь поранить.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Будет больно, будет грустно,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Мама наругает...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Неужели вам игрушек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В доме не хватает?</a:t>
            </a:r>
          </a:p>
        </p:txBody>
      </p:sp>
    </p:spTree>
    <p:extLst>
      <p:ext uri="{BB962C8B-B14F-4D97-AF65-F5344CB8AC3E}">
        <p14:creationId xmlns:p14="http://schemas.microsoft.com/office/powerpoint/2010/main" val="14865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800600" y="3733800"/>
            <a:ext cx="4114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Сынок хотел, как папа, стать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И начал гвоздик забивать;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Попал по пальцу молотком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На рёв сбежался целый дом...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Малыш, запомни наш совет: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С тобой чтоб не случилось бед,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Еще немного подожди: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Сперва придется подрасти </a:t>
            </a:r>
          </a:p>
        </p:txBody>
      </p:sp>
    </p:spTree>
    <p:extLst>
      <p:ext uri="{BB962C8B-B14F-4D97-AF65-F5344CB8AC3E}">
        <p14:creationId xmlns:p14="http://schemas.microsoft.com/office/powerpoint/2010/main" val="20571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Домашние опасности.</a:t>
            </a:r>
          </a:p>
        </p:txBody>
      </p:sp>
      <p:pic>
        <p:nvPicPr>
          <p:cNvPr id="27651" name="Picture 4" descr="Копия 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05038"/>
            <a:ext cx="31083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Line 5"/>
          <p:cNvSpPr>
            <a:spLocks noChangeShapeType="1"/>
          </p:cNvSpPr>
          <p:nvPr/>
        </p:nvSpPr>
        <p:spPr bwMode="auto">
          <a:xfrm flipH="1" flipV="1">
            <a:off x="2124075" y="2420938"/>
            <a:ext cx="935038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 flipH="1">
            <a:off x="2268538" y="4437063"/>
            <a:ext cx="1008062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4" name="Line 8"/>
          <p:cNvSpPr>
            <a:spLocks noChangeShapeType="1"/>
          </p:cNvSpPr>
          <p:nvPr/>
        </p:nvSpPr>
        <p:spPr bwMode="auto">
          <a:xfrm flipV="1">
            <a:off x="6227763" y="2349500"/>
            <a:ext cx="936625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5" name="Line 9"/>
          <p:cNvSpPr>
            <a:spLocks noChangeShapeType="1"/>
          </p:cNvSpPr>
          <p:nvPr/>
        </p:nvSpPr>
        <p:spPr bwMode="auto">
          <a:xfrm>
            <a:off x="6227763" y="4437063"/>
            <a:ext cx="1008062" cy="935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9388" y="1330325"/>
            <a:ext cx="3876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>
                <a:solidFill>
                  <a:prstClr val="black"/>
                </a:solidFill>
                <a:latin typeface="Comic Sans MS" pitchFamily="66" charset="0"/>
              </a:rPr>
              <a:t>Острые, колющие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>
                <a:solidFill>
                  <a:prstClr val="black"/>
                </a:solidFill>
                <a:latin typeface="Comic Sans MS" pitchFamily="66" charset="0"/>
              </a:rPr>
              <a:t>и режущие предметы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940425" y="1341438"/>
            <a:ext cx="27828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>
                <a:solidFill>
                  <a:prstClr val="black"/>
                </a:solidFill>
                <a:latin typeface="Comic Sans MS" pitchFamily="66" charset="0"/>
              </a:rPr>
              <a:t>Лекарства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>
                <a:solidFill>
                  <a:prstClr val="black"/>
                </a:solidFill>
                <a:latin typeface="Comic Sans MS" pitchFamily="66" charset="0"/>
              </a:rPr>
              <a:t>бытовая химия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427538" y="6021388"/>
            <a:ext cx="741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>
                <a:solidFill>
                  <a:prstClr val="black"/>
                </a:solidFill>
                <a:latin typeface="Comic Sans MS" pitchFamily="66" charset="0"/>
              </a:rPr>
              <a:t>Газ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68313" y="5373688"/>
            <a:ext cx="2673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>
                <a:solidFill>
                  <a:prstClr val="black"/>
                </a:solidFill>
                <a:latin typeface="Comic Sans MS" pitchFamily="66" charset="0"/>
              </a:rPr>
              <a:t>Окно и балкон</a:t>
            </a:r>
          </a:p>
        </p:txBody>
      </p:sp>
      <p:sp>
        <p:nvSpPr>
          <p:cNvPr id="27660" name="Line 14"/>
          <p:cNvSpPr>
            <a:spLocks noChangeShapeType="1"/>
          </p:cNvSpPr>
          <p:nvPr/>
        </p:nvSpPr>
        <p:spPr bwMode="auto">
          <a:xfrm>
            <a:off x="4787900" y="5445125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580063" y="5357813"/>
            <a:ext cx="3101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>
                <a:solidFill>
                  <a:prstClr val="black"/>
                </a:solidFill>
                <a:latin typeface="Comic Sans MS" pitchFamily="66" charset="0"/>
              </a:rPr>
              <a:t>Электроприборы</a:t>
            </a:r>
          </a:p>
        </p:txBody>
      </p:sp>
    </p:spTree>
    <p:extLst>
      <p:ext uri="{BB962C8B-B14F-4D97-AF65-F5344CB8AC3E}">
        <p14:creationId xmlns:p14="http://schemas.microsoft.com/office/powerpoint/2010/main" val="38870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2" grpId="0"/>
      <p:bldP spid="25613" grpId="0"/>
      <p:bldP spid="256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23850" y="1268413"/>
            <a:ext cx="842486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54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Тест по теме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54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«Домашние опасности»</a:t>
            </a:r>
          </a:p>
        </p:txBody>
      </p:sp>
    </p:spTree>
    <p:extLst>
      <p:ext uri="{BB962C8B-B14F-4D97-AF65-F5344CB8AC3E}">
        <p14:creationId xmlns:p14="http://schemas.microsoft.com/office/powerpoint/2010/main" val="23752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первая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516313" y="1295400"/>
            <a:ext cx="5627687" cy="45259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latin typeface="Comic Sans MS" pitchFamily="66" charset="0"/>
              </a:rPr>
              <a:t>Если не больны вы,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latin typeface="Comic Sans MS" pitchFamily="66" charset="0"/>
              </a:rPr>
              <a:t>В таблетках – только вред!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latin typeface="Comic Sans MS" pitchFamily="66" charset="0"/>
              </a:rPr>
              <a:t>Глотать их без причины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latin typeface="Comic Sans MS" pitchFamily="66" charset="0"/>
              </a:rPr>
              <a:t>Нужды, поверьте, нет!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latin typeface="Comic Sans MS" pitchFamily="66" charset="0"/>
              </a:rPr>
              <a:t>Ведь отравиться можно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latin typeface="Comic Sans MS" pitchFamily="66" charset="0"/>
              </a:rPr>
              <a:t>И даже умереть!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latin typeface="Comic Sans MS" pitchFamily="66" charset="0"/>
              </a:rPr>
              <a:t>Так будьте осторожней –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latin typeface="Comic Sans MS" pitchFamily="66" charset="0"/>
              </a:rPr>
              <a:t>Зачем же  вам болеть?</a:t>
            </a:r>
          </a:p>
        </p:txBody>
      </p:sp>
      <p:pic>
        <p:nvPicPr>
          <p:cNvPr id="21509" name="Picture 5" descr="екыг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92150"/>
            <a:ext cx="187166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ы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21717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627313" y="2420938"/>
            <a:ext cx="39116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Comic Sans MS" pitchFamily="66" charset="0"/>
              </a:rPr>
              <a:t>ЛЕКАРСТВА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Comic Sans MS" pitchFamily="66" charset="0"/>
              </a:rPr>
              <a:t>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Comic Sans MS" pitchFamily="66" charset="0"/>
              </a:rPr>
              <a:t>БЫТОВАЯ ХИМИЯ</a:t>
            </a: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3276600" y="1981200"/>
            <a:ext cx="2592388" cy="24495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5000">
                <a:solidFill>
                  <a:prstClr val="white"/>
                </a:solidFill>
                <a:latin typeface="Arial" charset="0"/>
              </a:rPr>
              <a:t>?</a:t>
            </a:r>
          </a:p>
        </p:txBody>
      </p:sp>
      <p:pic>
        <p:nvPicPr>
          <p:cNvPr id="21516" name="Picture 12" descr="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373688"/>
            <a:ext cx="38227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3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2906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4" descr="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9159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6" descr="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565400"/>
            <a:ext cx="87471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438400" y="2514600"/>
            <a:ext cx="4622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Comic Sans MS" pitchFamily="66" charset="0"/>
              </a:rPr>
              <a:t>Химикаты- это яд,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Comic Sans MS" pitchFamily="66" charset="0"/>
              </a:rPr>
              <a:t>И не только для ребят.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Comic Sans MS" pitchFamily="66" charset="0"/>
              </a:rPr>
              <a:t>Аккуратней надо быть,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Comic Sans MS" pitchFamily="66" charset="0"/>
              </a:rPr>
              <a:t>Чтоб себя не отравить</a:t>
            </a:r>
            <a:r>
              <a:rPr lang="ru-RU" altLang="ru-RU" sz="1800">
                <a:solidFill>
                  <a:prstClr val="black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980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08" grpId="1" build="p"/>
      <p:bldP spid="21511" grpId="0"/>
      <p:bldP spid="21511" grpId="1"/>
      <p:bldP spid="21512" grpId="0" animBg="1"/>
      <p:bldP spid="21512" grpId="1" animBg="1"/>
      <p:bldP spid="215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 txBox="1">
            <a:spLocks/>
          </p:cNvSpPr>
          <p:nvPr/>
        </p:nvSpPr>
        <p:spPr bwMode="auto">
          <a:xfrm>
            <a:off x="395288" y="404813"/>
            <a:ext cx="829151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8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Инструкция:</a:t>
            </a:r>
          </a:p>
        </p:txBody>
      </p:sp>
      <p:sp>
        <p:nvSpPr>
          <p:cNvPr id="29699" name="Содержимое 2"/>
          <p:cNvSpPr txBox="1">
            <a:spLocks/>
          </p:cNvSpPr>
          <p:nvPr/>
        </p:nvSpPr>
        <p:spPr bwMode="auto">
          <a:xfrm>
            <a:off x="1403350" y="1341438"/>
            <a:ext cx="7526338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 typeface="Calibri" pitchFamily="34" charset="0"/>
              <a:buAutoNum type="arabicPeriod"/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Прочитай внимательно вопрос.</a:t>
            </a:r>
          </a:p>
          <a:p>
            <a:pPr fontAlgn="base">
              <a:spcAft>
                <a:spcPct val="0"/>
              </a:spcAft>
              <a:buClrTx/>
              <a:buSzTx/>
              <a:buFont typeface="Calibri" pitchFamily="34" charset="0"/>
              <a:buAutoNum type="arabicPeriod"/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Прочитай внимательно все ответы. Помни, что ответов может быть несколько.</a:t>
            </a:r>
          </a:p>
          <a:p>
            <a:pPr fontAlgn="base">
              <a:spcAft>
                <a:spcPct val="0"/>
              </a:spcAft>
              <a:buClrTx/>
              <a:buSzTx/>
              <a:buFont typeface="Calibri" pitchFamily="34" charset="0"/>
              <a:buAutoNum type="arabicPeriod"/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Выбери геометрическую фигуру (или фигуры)      ,       ,      , соответствующую вашему ответу.</a:t>
            </a:r>
          </a:p>
          <a:p>
            <a:pPr fontAlgn="base">
              <a:spcAft>
                <a:spcPct val="0"/>
              </a:spcAft>
              <a:buClrTx/>
              <a:buSzTx/>
              <a:buFont typeface="Calibri" pitchFamily="34" charset="0"/>
              <a:buAutoNum type="arabicPeriod"/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Нарисуй на своём контрольном листе.</a:t>
            </a:r>
          </a:p>
          <a:p>
            <a:pPr fontAlgn="base">
              <a:spcAft>
                <a:spcPct val="0"/>
              </a:spcAft>
              <a:buClrTx/>
              <a:buSzTx/>
              <a:buFont typeface="Arial" charset="0"/>
              <a:buNone/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 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05200" y="4005263"/>
            <a:ext cx="357188" cy="428625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B58B80">
                    <a:lumMod val="5000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4160838" y="4014788"/>
            <a:ext cx="428625" cy="431800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4800600" y="4017963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 txBox="1">
            <a:spLocks/>
          </p:cNvSpPr>
          <p:nvPr/>
        </p:nvSpPr>
        <p:spPr bwMode="auto">
          <a:xfrm>
            <a:off x="1547813" y="404813"/>
            <a:ext cx="69119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1.Что нельзя делать на балконе?</a:t>
            </a:r>
            <a:r>
              <a:rPr lang="ru-RU" altLang="ru-RU" sz="4000">
                <a:solidFill>
                  <a:prstClr val="black"/>
                </a:solidFill>
                <a:latin typeface="Calibri" pitchFamily="34" charset="0"/>
                <a:cs typeface="Arial" charset="0"/>
              </a:rPr>
              <a:t/>
            </a:r>
            <a:br>
              <a:rPr lang="ru-RU" altLang="ru-RU" sz="4000">
                <a:solidFill>
                  <a:prstClr val="black"/>
                </a:solidFill>
                <a:latin typeface="Calibri" pitchFamily="34" charset="0"/>
                <a:cs typeface="Arial" charset="0"/>
              </a:rPr>
            </a:br>
            <a:endParaRPr lang="ru-RU" altLang="ru-RU" sz="40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723" name="Содержимое 2"/>
          <p:cNvSpPr txBox="1">
            <a:spLocks/>
          </p:cNvSpPr>
          <p:nvPr/>
        </p:nvSpPr>
        <p:spPr bwMode="auto">
          <a:xfrm>
            <a:off x="1476375" y="2420938"/>
            <a:ext cx="734377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 typeface="Arial" charset="0"/>
              <a:buNone/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   </a:t>
            </a:r>
            <a:r>
              <a:rPr lang="ru-RU" altLang="ru-RU" sz="3600">
                <a:solidFill>
                  <a:prstClr val="black"/>
                </a:solidFill>
                <a:latin typeface="Calibri" pitchFamily="34" charset="0"/>
                <a:cs typeface="Arial" charset="0"/>
              </a:rPr>
              <a:t>вешать бельё</a:t>
            </a:r>
          </a:p>
          <a:p>
            <a:pPr fontAlgn="base">
              <a:spcAft>
                <a:spcPct val="0"/>
              </a:spcAft>
              <a:buClrTx/>
              <a:buSzTx/>
              <a:buFont typeface="Arial" charset="0"/>
              <a:buNone/>
            </a:pPr>
            <a:r>
              <a:rPr lang="ru-RU" altLang="ru-RU" sz="360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  выходить на балкон</a:t>
            </a:r>
          </a:p>
          <a:p>
            <a:pPr fontAlgn="base">
              <a:spcAft>
                <a:spcPct val="0"/>
              </a:spcAft>
              <a:buClrTx/>
              <a:buSzTx/>
              <a:buFont typeface="Arial" charset="0"/>
              <a:buNone/>
            </a:pPr>
            <a:r>
              <a:rPr lang="ru-RU" altLang="ru-RU" sz="360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  свешиваться с балкона</a:t>
            </a:r>
          </a:p>
          <a:p>
            <a:pPr fontAlgn="base">
              <a:spcAft>
                <a:spcPct val="0"/>
              </a:spcAft>
              <a:buClrTx/>
              <a:buSzTx/>
              <a:buFont typeface="Arial" charset="0"/>
              <a:buNone/>
            </a:pPr>
            <a:r>
              <a:rPr lang="ru-RU" altLang="ru-RU" sz="360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  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619250" y="3860800"/>
            <a:ext cx="428625" cy="500063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619250" y="2565400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643063" y="3214688"/>
            <a:ext cx="500062" cy="500062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B58B80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87563" y="533400"/>
            <a:ext cx="7056437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chemeClr val="tx1"/>
                </a:solidFill>
              </a:rPr>
              <a:t>2. Что можно делать с окном?</a:t>
            </a: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4294967295"/>
          </p:nvPr>
        </p:nvSpPr>
        <p:spPr>
          <a:xfrm>
            <a:off x="1933575" y="2133600"/>
            <a:ext cx="7210425" cy="2828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mtClean="0"/>
              <a:t>        </a:t>
            </a:r>
            <a:r>
              <a:rPr lang="ru-RU" altLang="ru-RU" sz="3600" smtClean="0"/>
              <a:t>открывать и закрывать окно</a:t>
            </a:r>
          </a:p>
          <a:p>
            <a:pPr>
              <a:buFont typeface="Wingdings" pitchFamily="2" charset="2"/>
              <a:buNone/>
            </a:pPr>
            <a:r>
              <a:rPr lang="ru-RU" altLang="ru-RU" sz="3600" smtClean="0"/>
              <a:t>       высовываться из окна</a:t>
            </a:r>
          </a:p>
          <a:p>
            <a:pPr>
              <a:buFont typeface="Wingdings" pitchFamily="2" charset="2"/>
              <a:buNone/>
            </a:pPr>
            <a:r>
              <a:rPr lang="ru-RU" altLang="ru-RU" sz="3600" smtClean="0"/>
              <a:t>       сидеть на подоконнике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763713" y="3500438"/>
            <a:ext cx="428625" cy="500062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763713" y="2276475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14500" y="2928938"/>
            <a:ext cx="500063" cy="500062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B58B80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1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16125" y="404813"/>
            <a:ext cx="7127875" cy="1881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chemeClr val="tx1"/>
                </a:solidFill>
              </a:rPr>
              <a:t>3. Чем опасны сковорода, кастрюля и чайник?</a:t>
            </a: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4294967295"/>
          </p:nvPr>
        </p:nvSpPr>
        <p:spPr>
          <a:xfrm>
            <a:off x="1933575" y="2565400"/>
            <a:ext cx="7210425" cy="2828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mtClean="0"/>
              <a:t>        </a:t>
            </a:r>
            <a:r>
              <a:rPr lang="ru-RU" altLang="ru-RU" sz="3600" smtClean="0"/>
              <a:t>о них можно ушибиться</a:t>
            </a:r>
          </a:p>
          <a:p>
            <a:pPr>
              <a:buFont typeface="Wingdings" pitchFamily="2" charset="2"/>
              <a:buNone/>
            </a:pPr>
            <a:r>
              <a:rPr lang="ru-RU" altLang="ru-RU" sz="3600" smtClean="0"/>
              <a:t>       ими можно обжечься</a:t>
            </a:r>
          </a:p>
          <a:p>
            <a:pPr>
              <a:buFont typeface="Wingdings" pitchFamily="2" charset="2"/>
              <a:buNone/>
            </a:pPr>
            <a:r>
              <a:rPr lang="ru-RU" altLang="ru-RU" sz="3600" smtClean="0"/>
              <a:t>       они могут ударить током</a:t>
            </a:r>
          </a:p>
          <a:p>
            <a:pPr>
              <a:buFont typeface="Wingdings" pitchFamily="2" charset="2"/>
              <a:buNone/>
            </a:pPr>
            <a:r>
              <a:rPr lang="ru-RU" altLang="ru-RU" sz="3600" smtClean="0"/>
              <a:t>      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692275" y="3933825"/>
            <a:ext cx="428625" cy="500063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692275" y="2708275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14500" y="3357563"/>
            <a:ext cx="500063" cy="500062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B58B80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59000" y="333375"/>
            <a:ext cx="6985000" cy="2159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chemeClr val="tx1"/>
                </a:solidFill>
              </a:rPr>
              <a:t>4. Как надо ставить ложки, вилки и ножи в подставку?</a:t>
            </a:r>
            <a:r>
              <a:rPr lang="ru-RU" sz="4000" smtClean="0">
                <a:solidFill>
                  <a:schemeClr val="tx1"/>
                </a:solidFill>
              </a:rPr>
              <a:t/>
            </a:r>
            <a:br>
              <a:rPr lang="ru-RU" sz="4000" smtClean="0">
                <a:solidFill>
                  <a:schemeClr val="tx1"/>
                </a:solidFill>
              </a:rPr>
            </a:br>
            <a:endParaRPr lang="ru-RU" sz="4000" smtClean="0">
              <a:solidFill>
                <a:schemeClr val="tx1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4294967295"/>
          </p:nvPr>
        </p:nvSpPr>
        <p:spPr>
          <a:xfrm>
            <a:off x="1862138" y="2349500"/>
            <a:ext cx="7281862" cy="3743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mtClean="0"/>
              <a:t>        </a:t>
            </a:r>
            <a:r>
              <a:rPr lang="ru-RU" altLang="ru-RU" sz="3600" smtClean="0"/>
              <a:t>ручками вверх</a:t>
            </a:r>
          </a:p>
          <a:p>
            <a:pPr>
              <a:buFont typeface="Wingdings" pitchFamily="2" charset="2"/>
              <a:buNone/>
            </a:pPr>
            <a:r>
              <a:rPr lang="ru-RU" altLang="ru-RU" sz="3600" smtClean="0"/>
              <a:t>       ручками вниз</a:t>
            </a:r>
          </a:p>
          <a:p>
            <a:pPr>
              <a:buFont typeface="Wingdings" pitchFamily="2" charset="2"/>
              <a:buNone/>
            </a:pPr>
            <a:r>
              <a:rPr lang="ru-RU" altLang="ru-RU" sz="3600" smtClean="0"/>
              <a:t>       без разницы</a:t>
            </a:r>
          </a:p>
          <a:p>
            <a:pPr>
              <a:buFont typeface="Wingdings" pitchFamily="2" charset="2"/>
              <a:buNone/>
            </a:pPr>
            <a:r>
              <a:rPr lang="ru-RU" altLang="ru-RU" sz="3600" smtClean="0"/>
              <a:t>       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692275" y="3789363"/>
            <a:ext cx="428625" cy="500062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797" name="Равнобедренный треугольник 5"/>
          <p:cNvSpPr>
            <a:spLocks noChangeArrowheads="1"/>
          </p:cNvSpPr>
          <p:nvPr/>
        </p:nvSpPr>
        <p:spPr bwMode="auto">
          <a:xfrm>
            <a:off x="1692275" y="2420938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643063" y="3143250"/>
            <a:ext cx="500062" cy="500063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B58B80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87563" y="549275"/>
            <a:ext cx="7056437" cy="14398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chemeClr val="tx1"/>
                </a:solidFill>
              </a:rPr>
              <a:t>5. Нельзя прикасаться:</a:t>
            </a:r>
            <a:r>
              <a:rPr lang="ru-RU" sz="4000" smtClean="0">
                <a:solidFill>
                  <a:schemeClr val="tx1"/>
                </a:solidFill>
              </a:rPr>
              <a:t/>
            </a:r>
            <a:br>
              <a:rPr lang="ru-RU" sz="4000" smtClean="0">
                <a:solidFill>
                  <a:schemeClr val="tx1"/>
                </a:solidFill>
              </a:rPr>
            </a:br>
            <a:endParaRPr lang="ru-RU" sz="4000" smtClean="0">
              <a:solidFill>
                <a:schemeClr val="tx1"/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4294967295"/>
          </p:nvPr>
        </p:nvSpPr>
        <p:spPr>
          <a:xfrm>
            <a:off x="1660525" y="2197100"/>
            <a:ext cx="7483475" cy="2673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mtClean="0"/>
              <a:t>        </a:t>
            </a:r>
            <a:r>
              <a:rPr lang="ru-RU" altLang="ru-RU" sz="3600" smtClean="0"/>
              <a:t>к горячей тарелке</a:t>
            </a:r>
          </a:p>
          <a:p>
            <a:pPr>
              <a:buFont typeface="Wingdings" pitchFamily="2" charset="2"/>
              <a:buNone/>
            </a:pPr>
            <a:r>
              <a:rPr lang="ru-RU" altLang="ru-RU" sz="3600" smtClean="0"/>
              <a:t>       к оголённому проводу</a:t>
            </a:r>
          </a:p>
          <a:p>
            <a:pPr>
              <a:buFont typeface="Wingdings" pitchFamily="2" charset="2"/>
              <a:buNone/>
            </a:pPr>
            <a:r>
              <a:rPr lang="ru-RU" altLang="ru-RU" sz="3600" smtClean="0"/>
              <a:t>       к острой лопате</a:t>
            </a:r>
          </a:p>
          <a:p>
            <a:pPr>
              <a:buFont typeface="Wingdings" pitchFamily="2" charset="2"/>
              <a:buNone/>
            </a:pPr>
            <a:r>
              <a:rPr lang="ru-RU" altLang="ru-RU" sz="3600" smtClean="0"/>
              <a:t>       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571625" y="3643313"/>
            <a:ext cx="428625" cy="500062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547813" y="2133600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71625" y="2857500"/>
            <a:ext cx="500063" cy="500063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B58B80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03463" y="692150"/>
            <a:ext cx="6840537" cy="12239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chemeClr val="tx1"/>
                </a:solidFill>
              </a:rPr>
              <a:t>6. С чем не должны играть дети?</a:t>
            </a: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1660525" y="2619375"/>
            <a:ext cx="7483475" cy="31670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mtClean="0"/>
              <a:t>        </a:t>
            </a:r>
            <a:r>
              <a:rPr lang="ru-RU" altLang="ru-RU" sz="3600" smtClean="0"/>
              <a:t>с игрушками</a:t>
            </a:r>
          </a:p>
          <a:p>
            <a:pPr>
              <a:buFont typeface="Wingdings" pitchFamily="2" charset="2"/>
              <a:buNone/>
            </a:pPr>
            <a:r>
              <a:rPr lang="ru-RU" altLang="ru-RU" sz="3600" smtClean="0"/>
              <a:t>       с конструктором</a:t>
            </a:r>
          </a:p>
          <a:p>
            <a:pPr>
              <a:buFont typeface="Wingdings" pitchFamily="2" charset="2"/>
              <a:buNone/>
            </a:pPr>
            <a:r>
              <a:rPr lang="ru-RU" altLang="ru-RU" sz="3600" smtClean="0"/>
              <a:t>       со спичками</a:t>
            </a:r>
          </a:p>
          <a:p>
            <a:pPr>
              <a:buFont typeface="Wingdings" pitchFamily="2" charset="2"/>
              <a:buNone/>
            </a:pPr>
            <a:r>
              <a:rPr lang="ru-RU" altLang="ru-RU" sz="3600" smtClean="0"/>
              <a:t>       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692275" y="3933825"/>
            <a:ext cx="428625" cy="500063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692275" y="2708275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14500" y="3286125"/>
            <a:ext cx="500063" cy="500063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B58B80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03463" y="692150"/>
            <a:ext cx="6840537" cy="12239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chemeClr val="tx1"/>
                </a:solidFill>
              </a:rPr>
              <a:t>7. Без взрослых никогда не используй:</a:t>
            </a: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4294967295"/>
          </p:nvPr>
        </p:nvSpPr>
        <p:spPr>
          <a:xfrm>
            <a:off x="1660525" y="2619375"/>
            <a:ext cx="7483475" cy="31670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mtClean="0"/>
              <a:t>        </a:t>
            </a:r>
            <a:r>
              <a:rPr lang="ru-RU" altLang="ru-RU" sz="3600" smtClean="0"/>
              <a:t> игрушки</a:t>
            </a:r>
          </a:p>
          <a:p>
            <a:pPr>
              <a:buFont typeface="Wingdings" pitchFamily="2" charset="2"/>
              <a:buNone/>
            </a:pPr>
            <a:r>
              <a:rPr lang="ru-RU" altLang="ru-RU" sz="3600" smtClean="0"/>
              <a:t>       лекарства</a:t>
            </a:r>
          </a:p>
          <a:p>
            <a:pPr>
              <a:buFont typeface="Wingdings" pitchFamily="2" charset="2"/>
              <a:buNone/>
            </a:pPr>
            <a:r>
              <a:rPr lang="ru-RU" altLang="ru-RU" sz="3600" smtClean="0"/>
              <a:t>       сок</a:t>
            </a:r>
          </a:p>
          <a:p>
            <a:pPr>
              <a:buFont typeface="Wingdings" pitchFamily="2" charset="2"/>
              <a:buNone/>
            </a:pPr>
            <a:r>
              <a:rPr lang="ru-RU" altLang="ru-RU" sz="3600" smtClean="0"/>
              <a:t>       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692275" y="3933825"/>
            <a:ext cx="428625" cy="500063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692275" y="2708275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14500" y="3357563"/>
            <a:ext cx="500063" cy="500062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B58B80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571625"/>
            <a:ext cx="8229600" cy="28289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mtClean="0"/>
              <a:t>      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mtClean="0"/>
              <a:t>            1.            2.            3.            4.               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mtClean="0"/>
              <a:t>      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mtClean="0"/>
              <a:t>          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mtClean="0"/>
              <a:t>             5.                         6.              7.</a:t>
            </a:r>
            <a:endParaRPr lang="ru-RU" sz="3600" smtClean="0"/>
          </a:p>
        </p:txBody>
      </p:sp>
      <p:sp>
        <p:nvSpPr>
          <p:cNvPr id="39946" name="Заголовок 2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САМОПРОВЕРКА:</a:t>
            </a:r>
          </a:p>
        </p:txBody>
      </p:sp>
      <p:sp>
        <p:nvSpPr>
          <p:cNvPr id="10" name="Равнобедренный треугольник 9"/>
          <p:cNvSpPr>
            <a:spLocks noChangeArrowheads="1"/>
          </p:cNvSpPr>
          <p:nvPr/>
        </p:nvSpPr>
        <p:spPr bwMode="auto">
          <a:xfrm>
            <a:off x="7543800" y="1905000"/>
            <a:ext cx="785813" cy="785813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Равнобедренный треугольник 20"/>
          <p:cNvSpPr>
            <a:spLocks noChangeArrowheads="1"/>
          </p:cNvSpPr>
          <p:nvPr/>
        </p:nvSpPr>
        <p:spPr bwMode="auto">
          <a:xfrm>
            <a:off x="2819400" y="3581400"/>
            <a:ext cx="785813" cy="785813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Равнобедренный треугольник 21"/>
          <p:cNvSpPr>
            <a:spLocks noChangeArrowheads="1"/>
          </p:cNvSpPr>
          <p:nvPr/>
        </p:nvSpPr>
        <p:spPr bwMode="auto">
          <a:xfrm>
            <a:off x="4191000" y="1828800"/>
            <a:ext cx="785813" cy="785813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886200" y="3581400"/>
            <a:ext cx="785813" cy="785813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B58B80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5638800" y="3581400"/>
            <a:ext cx="792163" cy="857250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7543800" y="3581400"/>
            <a:ext cx="785813" cy="785813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B58B80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791200" y="1828800"/>
            <a:ext cx="785813" cy="785813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B58B80">
                    <a:lumMod val="50000"/>
                  </a:srgb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5" name="Овал 24"/>
          <p:cNvSpPr>
            <a:spLocks noChangeArrowheads="1"/>
          </p:cNvSpPr>
          <p:nvPr/>
        </p:nvSpPr>
        <p:spPr bwMode="auto">
          <a:xfrm>
            <a:off x="2514600" y="1828800"/>
            <a:ext cx="792163" cy="857250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1313" y="228600"/>
            <a:ext cx="7532687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chemeClr val="tx1"/>
                </a:solidFill>
              </a:rPr>
              <a:t>Используемые источники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4294967295"/>
          </p:nvPr>
        </p:nvSpPr>
        <p:spPr>
          <a:xfrm>
            <a:off x="1933575" y="1268413"/>
            <a:ext cx="7210425" cy="36004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/>
              <a:t>    Тихомирова Е. М. Тесты по предмету «Окружающий мир»: 2 класс. М.: Издательство «Экзамен», 2007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mtClean="0">
                <a:hlinkClick r:id="rId2"/>
              </a:rPr>
              <a:t>http://www.somersptacouncil.org/SIS/PICTURES/knitting%20needles.jpg</a:t>
            </a:r>
            <a:endParaRPr lang="ru-RU" alt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mtClean="0">
                <a:hlinkClick r:id="rId3"/>
              </a:rPr>
              <a:t>http://www.topnews.in/files/fake-%20medicines.jpg</a:t>
            </a:r>
            <a:endParaRPr lang="ru-RU" alt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371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6959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191000" y="45720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581400" y="3581400"/>
            <a:ext cx="5029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prstClr val="black"/>
                </a:solidFill>
                <a:latin typeface="Arial" charset="0"/>
              </a:rPr>
              <a:t>Много тюбиков и баночек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prstClr val="black"/>
                </a:solidFill>
                <a:latin typeface="Arial" charset="0"/>
              </a:rPr>
              <a:t>Есть в шкафах у наших мамочек.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prstClr val="black"/>
                </a:solidFill>
                <a:latin typeface="Arial" charset="0"/>
              </a:rPr>
              <a:t>В них хранятся средства разные,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prstClr val="black"/>
                </a:solidFill>
                <a:latin typeface="Arial" charset="0"/>
              </a:rPr>
              <a:t>К сожалению, опасные...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prstClr val="black"/>
                </a:solidFill>
                <a:latin typeface="Arial" charset="0"/>
              </a:rPr>
              <a:t>Кремы, пасты и таблеточки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prstClr val="black"/>
                </a:solidFill>
                <a:latin typeface="Arial" charset="0"/>
              </a:rPr>
              <a:t>Не берите в руки, деточки: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prstClr val="black"/>
                </a:solidFill>
                <a:latin typeface="Arial" charset="0"/>
              </a:rPr>
              <a:t>Эта бытовая химия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prstClr val="black"/>
                </a:solidFill>
                <a:latin typeface="Arial" charset="0"/>
              </a:rPr>
              <a:t> -Как отрава очень сильная!</a:t>
            </a:r>
          </a:p>
        </p:txBody>
      </p:sp>
    </p:spTree>
    <p:extLst>
      <p:ext uri="{BB962C8B-B14F-4D97-AF65-F5344CB8AC3E}">
        <p14:creationId xmlns:p14="http://schemas.microsoft.com/office/powerpoint/2010/main" val="32630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0" y="533400"/>
            <a:ext cx="4800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Пилюли и таблетки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Нельзя тайком глотать!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Об этом наши детки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Обязаны узнать.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Вот если заболеете,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Врача вам позовут,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То взрослые таблетку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Вам сами принесут.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Но если не больны вы,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Таблетки есть нельзя: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Глотать их без причины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Опасно вам, друзья.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Ведь отравиться можно: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В таких таблетках - вред!!!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Так будьте осторожны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Живите много лет!!!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9530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6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вторая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870450"/>
            <a:ext cx="8229600" cy="20875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800" smtClean="0">
                <a:latin typeface="Comic Sans MS" pitchFamily="66" charset="0"/>
              </a:rPr>
              <a:t>	Газ может быть очень опасным. Скопившись на кухне, газ может взорваться. Газом можно отравиться. А ещё он тоже может стать причиной пожара.</a:t>
            </a:r>
          </a:p>
        </p:txBody>
      </p:sp>
      <p:pic>
        <p:nvPicPr>
          <p:cNvPr id="17412" name="Picture 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38250"/>
            <a:ext cx="6335712" cy="3559175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3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8066088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43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chemeClr val="hlink"/>
                </a:solidFill>
                <a:latin typeface="Comic Sans MS" pitchFamily="66" charset="0"/>
              </a:rPr>
              <a:t>Если ты почувствовал</a:t>
            </a:r>
            <a:br>
              <a:rPr lang="ru-RU" sz="4000" smtClean="0">
                <a:solidFill>
                  <a:schemeClr val="hlink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hlink"/>
                </a:solidFill>
                <a:latin typeface="Comic Sans MS" pitchFamily="66" charset="0"/>
              </a:rPr>
              <a:t> запах газа.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5732463"/>
            <a:ext cx="8229600" cy="6492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mtClean="0">
                <a:solidFill>
                  <a:srgbClr val="FF0000"/>
                </a:solidFill>
                <a:latin typeface="Comic Sans MS" pitchFamily="66" charset="0"/>
              </a:rPr>
              <a:t>Сразу скажи об этом взрослым.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76250" y="5516563"/>
            <a:ext cx="8188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Comic Sans MS" pitchFamily="66" charset="0"/>
              </a:rPr>
              <a:t>Если взрослых нет дома, выключи  кон-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Comic Sans MS" pitchFamily="66" charset="0"/>
              </a:rPr>
              <a:t>форки и перекрой газовый кран.</a:t>
            </a:r>
          </a:p>
        </p:txBody>
      </p:sp>
      <p:pic>
        <p:nvPicPr>
          <p:cNvPr id="19469" name="Picture 13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7177087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39750" y="5530850"/>
            <a:ext cx="76025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Comic Sans MS" pitchFamily="66" charset="0"/>
              </a:rPr>
              <a:t>Открой окно на кухне, окно в комнате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Comic Sans MS" pitchFamily="66" charset="0"/>
              </a:rPr>
              <a:t>и балконную дверь.</a:t>
            </a:r>
          </a:p>
        </p:txBody>
      </p:sp>
      <p:pic>
        <p:nvPicPr>
          <p:cNvPr id="19471" name="Picture 15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7057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827088" y="5516563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Comic Sans MS" pitchFamily="66" charset="0"/>
              </a:rPr>
              <a:t>Не включай свет и электроприборы.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Comic Sans MS" pitchFamily="66" charset="0"/>
              </a:rPr>
              <a:t>Не зажигай спички и свечи.</a:t>
            </a:r>
          </a:p>
        </p:txBody>
      </p:sp>
      <p:pic>
        <p:nvPicPr>
          <p:cNvPr id="19473" name="Picture 17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7993063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71550" y="1989138"/>
            <a:ext cx="7389813" cy="4640262"/>
            <a:chOff x="839" y="1071"/>
            <a:chExt cx="4655" cy="2923"/>
          </a:xfrm>
        </p:grpSpPr>
        <p:sp>
          <p:nvSpPr>
            <p:cNvPr id="15374" name="AutoShape 19"/>
            <p:cNvSpPr>
              <a:spLocks noChangeArrowheads="1"/>
            </p:cNvSpPr>
            <p:nvPr/>
          </p:nvSpPr>
          <p:spPr bwMode="auto">
            <a:xfrm>
              <a:off x="839" y="1071"/>
              <a:ext cx="4309" cy="2178"/>
            </a:xfrm>
            <a:prstGeom prst="cloudCallout">
              <a:avLst>
                <a:gd name="adj1" fmla="val 50532"/>
                <a:gd name="adj2" fmla="val -86593"/>
              </a:avLst>
            </a:prstGeom>
            <a:solidFill>
              <a:srgbClr val="C1EFFF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5375" name="Text Box 20"/>
            <p:cNvSpPr txBox="1">
              <a:spLocks noChangeArrowheads="1"/>
            </p:cNvSpPr>
            <p:nvPr/>
          </p:nvSpPr>
          <p:spPr bwMode="auto">
            <a:xfrm>
              <a:off x="1247" y="1491"/>
              <a:ext cx="363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292929"/>
                  </a:solidFill>
                  <a:latin typeface="Comic Sans MS" pitchFamily="66" charset="0"/>
                </a:rPr>
                <a:t>Выключай в квартире газ –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292929"/>
                  </a:solidFill>
                  <a:latin typeface="Comic Sans MS" pitchFamily="66" charset="0"/>
                </a:rPr>
                <a:t>За газом нужен глаз да глаз.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292929"/>
                  </a:solidFill>
                  <a:latin typeface="Comic Sans MS" pitchFamily="66" charset="0"/>
                </a:rPr>
                <a:t>Запах чувствуя в квартире,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292929"/>
                  </a:solidFill>
                  <a:latin typeface="Comic Sans MS" pitchFamily="66" charset="0"/>
                </a:rPr>
                <a:t>     Звоните срочно</a:t>
              </a:r>
              <a:r>
                <a:rPr lang="ru-RU" altLang="ru-RU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ru-RU" altLang="ru-RU" sz="4800" b="1">
                  <a:solidFill>
                    <a:srgbClr val="FF0000"/>
                  </a:solidFill>
                  <a:latin typeface="Comic Sans MS" pitchFamily="66" charset="0"/>
                </a:rPr>
                <a:t>04</a:t>
              </a:r>
              <a:r>
                <a:rPr lang="ru-RU" altLang="ru-RU">
                  <a:solidFill>
                    <a:srgbClr val="333399"/>
                  </a:solidFill>
                  <a:latin typeface="Comic Sans MS" pitchFamily="66" charset="0"/>
                </a:rPr>
                <a:t>.</a:t>
              </a:r>
            </a:p>
          </p:txBody>
        </p:sp>
        <p:pic>
          <p:nvPicPr>
            <p:cNvPr id="15376" name="Picture 23" descr="4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976"/>
              <a:ext cx="1299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3203575" y="476250"/>
            <a:ext cx="24209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800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pic>
        <p:nvPicPr>
          <p:cNvPr id="19483" name="Picture 27" descr="Копия Рисунок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1709738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05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7" grpId="0"/>
      <p:bldP spid="19467" grpId="1"/>
      <p:bldP spid="19470" grpId="0"/>
      <p:bldP spid="19470" grpId="1"/>
      <p:bldP spid="19472" grpId="0"/>
      <p:bldP spid="19472" grpId="1"/>
      <p:bldP spid="19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4864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Если ты газ зажигать не умеешь,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Не подходи, иль потом пожалеешь...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Очень опасно к плите приближаться: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Может она загореться, взорваться...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Мама сама всё согреет и сварит,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 Суп приготовит и чайник поставит.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Ты же, малыш, не спеши: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подрастешь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>Спичкой конфорку ты сам подожжешь!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prstClr val="black"/>
                </a:solidFill>
                <a:latin typeface="Arial" charset="0"/>
              </a:rPr>
              <a:t/>
            </a:r>
            <a:br>
              <a:rPr lang="ru-RU" altLang="ru-RU" sz="2000" b="1">
                <a:solidFill>
                  <a:prstClr val="black"/>
                </a:solidFill>
                <a:latin typeface="Arial" charset="0"/>
              </a:rPr>
            </a:br>
            <a:endParaRPr lang="ru-RU" altLang="ru-RU" sz="2000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16300"/>
            <a:ext cx="49911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95288" y="1125538"/>
            <a:ext cx="8313737" cy="4895850"/>
            <a:chOff x="249" y="709"/>
            <a:chExt cx="5237" cy="3084"/>
          </a:xfrm>
        </p:grpSpPr>
        <p:pic>
          <p:nvPicPr>
            <p:cNvPr id="17413" name="Picture 4" descr="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09"/>
              <a:ext cx="1021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7" descr="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" y="2432"/>
              <a:ext cx="992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9" descr="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6" y="2432"/>
              <a:ext cx="1043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2" descr="4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160"/>
              <a:ext cx="1485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5" descr="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709"/>
              <a:ext cx="1699" cy="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8" descr="4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890"/>
              <a:ext cx="1257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979613" y="476250"/>
            <a:ext cx="5067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40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altLang="ru-RU" sz="4400">
                <a:solidFill>
                  <a:srgbClr val="FF0000"/>
                </a:solidFill>
                <a:latin typeface="Arial" charset="0"/>
              </a:rPr>
              <a:t>третья</a:t>
            </a:r>
            <a:r>
              <a:rPr lang="ru-RU" altLang="ru-RU" sz="4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557838"/>
            <a:ext cx="8229600" cy="8239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4000" smtClean="0">
                <a:latin typeface="Comic Sans MS" pitchFamily="66" charset="0"/>
              </a:rPr>
              <a:t>Электроприборы</a:t>
            </a:r>
          </a:p>
        </p:txBody>
      </p:sp>
    </p:spTree>
    <p:extLst>
      <p:ext uri="{BB962C8B-B14F-4D97-AF65-F5344CB8AC3E}">
        <p14:creationId xmlns:p14="http://schemas.microsoft.com/office/powerpoint/2010/main" val="324104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;k;k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44675"/>
            <a:ext cx="6999288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6950" y="836613"/>
            <a:ext cx="8147050" cy="1152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mtClean="0">
                <a:solidFill>
                  <a:srgbClr val="FF0000"/>
                </a:solidFill>
                <a:latin typeface="Comic Sans MS" pitchFamily="66" charset="0"/>
              </a:rPr>
              <a:t>Электроприборы могут ударить током или стать причиной пожара.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50825" y="5530850"/>
            <a:ext cx="8642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Comic Sans MS" pitchFamily="66" charset="0"/>
              </a:rPr>
              <a:t>Уходя из дома и даже из комнаты, обяза-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Comic Sans MS" pitchFamily="66" charset="0"/>
              </a:rPr>
              <a:t>тельно выключай электроприборы.</a:t>
            </a:r>
          </a:p>
        </p:txBody>
      </p:sp>
    </p:spTree>
    <p:extLst>
      <p:ext uri="{BB962C8B-B14F-4D97-AF65-F5344CB8AC3E}">
        <p14:creationId xmlns:p14="http://schemas.microsoft.com/office/powerpoint/2010/main" val="414762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869</Words>
  <Application>Microsoft Office PowerPoint</Application>
  <PresentationFormat>Экран (4:3)</PresentationFormat>
  <Paragraphs>200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Трек</vt:lpstr>
      <vt:lpstr>1_Трек</vt:lpstr>
      <vt:lpstr>2_Трек</vt:lpstr>
      <vt:lpstr>3_Трек</vt:lpstr>
      <vt:lpstr>Подготовила  учитель начальных классов Сысоева Ольга Алексеевна</vt:lpstr>
      <vt:lpstr>Опасность первая.</vt:lpstr>
      <vt:lpstr>Презентация PowerPoint</vt:lpstr>
      <vt:lpstr>Презентация PowerPoint</vt:lpstr>
      <vt:lpstr>Опасность вторая.</vt:lpstr>
      <vt:lpstr>Если ты почувствовал  запах газа.</vt:lpstr>
      <vt:lpstr>Презентация PowerPoint</vt:lpstr>
      <vt:lpstr>Презентация PowerPoint</vt:lpstr>
      <vt:lpstr>Помни!</vt:lpstr>
      <vt:lpstr>Презентация PowerPoint</vt:lpstr>
      <vt:lpstr>Опасность четвёртая.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Домашние опасности.</vt:lpstr>
      <vt:lpstr>Презентация PowerPoint</vt:lpstr>
      <vt:lpstr>Презентация PowerPoint</vt:lpstr>
      <vt:lpstr>Презентация PowerPoint</vt:lpstr>
      <vt:lpstr>2. Что можно делать с окном? </vt:lpstr>
      <vt:lpstr>3. Чем опасны сковорода, кастрюля и чайник? </vt:lpstr>
      <vt:lpstr>4. Как надо ставить ложки, вилки и ножи в подставку? </vt:lpstr>
      <vt:lpstr>5. Нельзя прикасаться: </vt:lpstr>
      <vt:lpstr>6. С чем не должны играть дети? </vt:lpstr>
      <vt:lpstr>7. Без взрослых никогда не используй: </vt:lpstr>
      <vt:lpstr>САМОПРОВЕРКА:</vt:lpstr>
      <vt:lpstr>Используемые источники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Сысоева</dc:creator>
  <cp:lastModifiedBy>Сысоева</cp:lastModifiedBy>
  <cp:revision>3</cp:revision>
  <dcterms:created xsi:type="dcterms:W3CDTF">2021-03-23T08:30:24Z</dcterms:created>
  <dcterms:modified xsi:type="dcterms:W3CDTF">2021-03-23T08:32:13Z</dcterms:modified>
</cp:coreProperties>
</file>