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1" r:id="rId2"/>
    <p:sldId id="257" r:id="rId3"/>
    <p:sldId id="258" r:id="rId4"/>
    <p:sldId id="307" r:id="rId5"/>
    <p:sldId id="260" r:id="rId6"/>
    <p:sldId id="261" r:id="rId7"/>
    <p:sldId id="262" r:id="rId8"/>
    <p:sldId id="263" r:id="rId9"/>
    <p:sldId id="276" r:id="rId10"/>
    <p:sldId id="285" r:id="rId11"/>
    <p:sldId id="308" r:id="rId12"/>
    <p:sldId id="266" r:id="rId13"/>
    <p:sldId id="290" r:id="rId14"/>
    <p:sldId id="275" r:id="rId15"/>
    <p:sldId id="309" r:id="rId16"/>
    <p:sldId id="268" r:id="rId17"/>
    <p:sldId id="269" r:id="rId18"/>
    <p:sldId id="283" r:id="rId19"/>
    <p:sldId id="270" r:id="rId20"/>
    <p:sldId id="298" r:id="rId21"/>
    <p:sldId id="293" r:id="rId22"/>
    <p:sldId id="297" r:id="rId23"/>
    <p:sldId id="302" r:id="rId24"/>
    <p:sldId id="303" r:id="rId25"/>
    <p:sldId id="304" r:id="rId26"/>
    <p:sldId id="305" r:id="rId27"/>
    <p:sldId id="306" r:id="rId28"/>
    <p:sldId id="273" r:id="rId29"/>
    <p:sldId id="299" r:id="rId30"/>
    <p:sldId id="274" r:id="rId31"/>
    <p:sldId id="281" r:id="rId32"/>
    <p:sldId id="282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FBCCF8-433E-46C3-AF7A-CBD1D5C1651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94C0F1-2830-43A5-912D-891F3E922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hasici-markvartovice.webnode.com/200000312-ec31aed2bb/fireman22.gif" TargetMode="External"/><Relationship Id="rId13" Type="http://schemas.openxmlformats.org/officeDocument/2006/relationships/hyperlink" Target="http://www.bezformata.ru/content/Images/000/004/266/image4266699.jpg" TargetMode="External"/><Relationship Id="rId3" Type="http://schemas.openxmlformats.org/officeDocument/2006/relationships/hyperlink" Target="http://im5-tub-ru.yandex.net/i?id=42992888-23-72&amp;n=21" TargetMode="External"/><Relationship Id="rId7" Type="http://schemas.openxmlformats.org/officeDocument/2006/relationships/hyperlink" Target="http://www.pravmir.ru/uploads/fire-460.jpg" TargetMode="External"/><Relationship Id="rId12" Type="http://schemas.openxmlformats.org/officeDocument/2006/relationships/hyperlink" Target="http://i036.radikal.ru/0908/6b/c53c2e9e73b5.jpg" TargetMode="External"/><Relationship Id="rId2" Type="http://schemas.openxmlformats.org/officeDocument/2006/relationships/hyperlink" Target="http://im4-tub-ru.yandex.net/i?id=154686129-28-72&amp;n=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2.nnm.ru/7/1/2/d/f/d1cf56395fe5acef0b3382fcfb1.jpg" TargetMode="External"/><Relationship Id="rId11" Type="http://schemas.openxmlformats.org/officeDocument/2006/relationships/hyperlink" Target="http://s3-eu-west-1.amazonaws.com/idei74/upload/stuff/big/2S9m5O3ax0ZxneweQ1.jpg" TargetMode="External"/><Relationship Id="rId5" Type="http://schemas.openxmlformats.org/officeDocument/2006/relationships/hyperlink" Target="http://cs11453.userapi.com/u8620368/-14/x_47381aa7.jpg" TargetMode="External"/><Relationship Id="rId10" Type="http://schemas.openxmlformats.org/officeDocument/2006/relationships/hyperlink" Target="http://img0.liveinternet.ru/images/attach/c/6/89/521/89521002_large_04.jpg" TargetMode="External"/><Relationship Id="rId4" Type="http://schemas.openxmlformats.org/officeDocument/2006/relationships/hyperlink" Target="http://multworld.ru/besplatnye-prikolnye-kartinki-po-pozharnoj-bezopasnosti-dlya-detej.html" TargetMode="External"/><Relationship Id="rId9" Type="http://schemas.openxmlformats.org/officeDocument/2006/relationships/hyperlink" Target="http://img0.liveinternet.ru/images/attach/c/3/75/180/75180432_hotflame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Georgia" pitchFamily="18" charset="0"/>
              </a:rPr>
              <a:t>МКОУ «КСОШ № 2»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Подготовила: Комарова Н. А.</a:t>
            </a:r>
            <a:r>
              <a:rPr lang="ru-RU" sz="1800" b="1" dirty="0" smtClean="0">
                <a:latin typeface="Georgia" pitchFamily="18" charset="0"/>
              </a:rPr>
              <a:t/>
            </a:r>
            <a:br>
              <a:rPr lang="ru-RU" sz="1800" b="1" dirty="0" smtClean="0">
                <a:latin typeface="Georgia" pitchFamily="18" charset="0"/>
              </a:rPr>
            </a:br>
            <a:endParaRPr lang="ru-RU" sz="18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42148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«Огонь –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друг и 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огонь - враг!»</a:t>
            </a:r>
          </a:p>
          <a:p>
            <a:pPr algn="r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algn="r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1928826" cy="2224783"/>
          </a:xfrm>
          <a:prstGeom prst="rect">
            <a:avLst/>
          </a:prstGeom>
          <a:noFill/>
        </p:spPr>
      </p:pic>
      <p:pic>
        <p:nvPicPr>
          <p:cNvPr id="6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714620"/>
            <a:ext cx="7572428" cy="3786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бутылка-линза та же-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Сфокусирует лучи,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затлеет, вспыхнет даже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сухое, как в печи!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поэтому бутылки,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Банки, склянки не бросай,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Уноси в своей корзинке,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Вон из леса забирай!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12" y="4204589"/>
            <a:ext cx="1857388" cy="2653411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00034" y="285728"/>
            <a:ext cx="7572428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 я бросил под окно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Петарду – завертелась,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Думал: «Малость пошучу…»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Вдруг крыша загорелась.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222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500042"/>
            <a:ext cx="2143140" cy="185738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Пословицы и поговорки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огнем не шути - сгореть можно.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Искру туши до пожара - беду отводи до удара. </a:t>
            </a:r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огне и железо плавко.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пожар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3524248" cy="2633661"/>
          </a:xfrm>
          <a:prstGeom prst="roundRect">
            <a:avLst/>
          </a:prstGeom>
        </p:spPr>
      </p:pic>
      <p:pic>
        <p:nvPicPr>
          <p:cNvPr id="6" name="Рисунок 5" descr="pozhar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495675" cy="261937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Правила поведения при пожаре 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6148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/>
              <a:t>    </a:t>
            </a:r>
            <a:r>
              <a:rPr lang="ru-RU" sz="5000" b="1" dirty="0">
                <a:latin typeface="Georgia" pitchFamily="18" charset="0"/>
              </a:rPr>
              <a:t> </a:t>
            </a:r>
            <a:r>
              <a:rPr lang="ru-RU" sz="5000" b="1" dirty="0">
                <a:solidFill>
                  <a:srgbClr val="002060"/>
                </a:solidFill>
                <a:latin typeface="Georgia" pitchFamily="18" charset="0"/>
              </a:rPr>
              <a:t>Если огонь небольшой, можно затушить его, набросив на него плотную ткань или одеяло, или вылить кастрюлю воды.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rgbClr val="002060"/>
                </a:solidFill>
                <a:latin typeface="Georgia" pitchFamily="18" charset="0"/>
              </a:rPr>
              <a:t>     </a:t>
            </a: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Если огонь сразу не погас, нужно немедленно уйти из дома в безопасное место и обязательно сообщить о случившимся взрослым.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rgbClr val="002060"/>
                </a:solidFill>
                <a:latin typeface="Georgia" pitchFamily="18" charset="0"/>
              </a:rPr>
              <a:t>     Если не можешь убежать, нужно открыть окно в не горящем помещении и позвать на помощь соседей или прохожих.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rgbClr val="002060"/>
                </a:solidFill>
                <a:latin typeface="Georgia" pitchFamily="18" charset="0"/>
              </a:rPr>
              <a:t>    </a:t>
            </a: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При пожаре никогда нельзя садиться в лифт. Он может отключиться, и человек, находящийся в лифте, задохнётся.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rgbClr val="002060"/>
                </a:solidFill>
                <a:latin typeface="Georgia" pitchFamily="18" charset="0"/>
              </a:rPr>
              <a:t>     Когда приедут пожарные, их необходимо слушаться и ни в коем случае не прятаться.</a:t>
            </a:r>
          </a:p>
          <a:p>
            <a:endParaRPr lang="ru-RU" sz="3400" dirty="0"/>
          </a:p>
        </p:txBody>
      </p:sp>
      <p:pic>
        <p:nvPicPr>
          <p:cNvPr id="4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714356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Средства тушения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088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2002536" cy="2103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0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86256"/>
            <a:ext cx="3413760" cy="22021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928926" y="1285860"/>
            <a:ext cx="2357454" cy="2428892"/>
            <a:chOff x="3560" y="1797"/>
            <a:chExt cx="1368" cy="2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9F3"/>
                </a:clrFrom>
                <a:clrTo>
                  <a:srgbClr val="F6F9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0" y="1797"/>
              <a:ext cx="1361" cy="223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560" y="1797"/>
              <a:ext cx="1368" cy="2221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" name="Рисунок 9" descr="poz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428736"/>
            <a:ext cx="3000396" cy="3000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20458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01056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Физминутка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229600" cy="5214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4400" b="1" dirty="0">
                <a:latin typeface="Georgia" pitchFamily="18" charset="0"/>
              </a:rPr>
              <a:t>Дым столбом поднялся вдруг,</a:t>
            </a:r>
            <a:br>
              <a:rPr lang="ru-RU" sz="4400" b="1" dirty="0">
                <a:latin typeface="Georgia" pitchFamily="18" charset="0"/>
              </a:rPr>
            </a:br>
            <a:r>
              <a:rPr lang="ru-RU" sz="4400" b="1" dirty="0">
                <a:latin typeface="Georgia" pitchFamily="18" charset="0"/>
              </a:rPr>
              <a:t>Кто не выключил утюг?</a:t>
            </a:r>
          </a:p>
          <a:p>
            <a:r>
              <a:rPr lang="ru-RU" sz="4400" b="1" dirty="0">
                <a:solidFill>
                  <a:srgbClr val="00B050"/>
                </a:solidFill>
                <a:latin typeface="Georgia" pitchFamily="18" charset="0"/>
              </a:rPr>
              <a:t>Кто, услышав запах гари, сообщает о пожаре?</a:t>
            </a:r>
          </a:p>
          <a:p>
            <a:r>
              <a:rPr lang="ru-RU" sz="4400" b="1" dirty="0">
                <a:solidFill>
                  <a:srgbClr val="0070C0"/>
                </a:solidFill>
                <a:latin typeface="Georgia" pitchFamily="18" charset="0"/>
              </a:rPr>
              <a:t>Красный отблеск побежал,</a:t>
            </a:r>
            <a:br>
              <a:rPr lang="ru-RU" sz="44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Georgia" pitchFamily="18" charset="0"/>
              </a:rPr>
              <a:t>Кто со спичками играл?</a:t>
            </a:r>
          </a:p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Кто соседской детворе объясняет во дворе,</a:t>
            </a:r>
            <a:b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Что игра с огнём недаром завершается пожаром?</a:t>
            </a:r>
          </a:p>
          <a:p>
            <a:r>
              <a:rPr lang="ru-RU" sz="4400" b="1" dirty="0">
                <a:latin typeface="Georgia" pitchFamily="18" charset="0"/>
              </a:rPr>
              <a:t>Столб огня чердак объял,</a:t>
            </a:r>
            <a:br>
              <a:rPr lang="ru-RU" sz="4400" b="1" dirty="0">
                <a:latin typeface="Georgia" pitchFamily="18" charset="0"/>
              </a:rPr>
            </a:br>
            <a:r>
              <a:rPr lang="ru-RU" sz="4400" b="1" dirty="0">
                <a:latin typeface="Georgia" pitchFamily="18" charset="0"/>
              </a:rPr>
              <a:t>Кто там спички зажигал?</a:t>
            </a:r>
          </a:p>
          <a:p>
            <a:r>
              <a:rPr lang="ru-RU" sz="4400" b="1" dirty="0">
                <a:solidFill>
                  <a:srgbClr val="00B050"/>
                </a:solidFill>
                <a:latin typeface="Georgia" pitchFamily="18" charset="0"/>
              </a:rPr>
              <a:t>Побежал пожар во двор,</a:t>
            </a:r>
            <a:br>
              <a:rPr lang="ru-RU" sz="4400" b="1" dirty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4400" b="1" dirty="0">
                <a:solidFill>
                  <a:srgbClr val="00B050"/>
                </a:solidFill>
                <a:latin typeface="Georgia" pitchFamily="18" charset="0"/>
              </a:rPr>
              <a:t>Это кто там жег костер?</a:t>
            </a:r>
          </a:p>
          <a:p>
            <a:r>
              <a:rPr lang="ru-RU" sz="4400" b="1" dirty="0">
                <a:solidFill>
                  <a:srgbClr val="0070C0"/>
                </a:solidFill>
                <a:latin typeface="Georgia" pitchFamily="18" charset="0"/>
              </a:rPr>
              <a:t>Ветку кто не поджигает, от пожара лес спасает?</a:t>
            </a:r>
          </a:p>
          <a:p>
            <a:r>
              <a:rPr lang="ru-RU" sz="4400" b="1" dirty="0">
                <a:solidFill>
                  <a:schemeClr val="accent2"/>
                </a:solidFill>
                <a:latin typeface="Georgia" pitchFamily="18" charset="0"/>
              </a:rPr>
              <a:t>Кто от маленькой сестрички прячет, дети, дома спички?</a:t>
            </a:r>
          </a:p>
          <a:p>
            <a:r>
              <a:rPr lang="ru-RU" sz="4400" b="1" dirty="0">
                <a:latin typeface="Georgia" pitchFamily="18" charset="0"/>
              </a:rPr>
              <a:t>Пламя прыгнуло в листву,</a:t>
            </a:r>
            <a:br>
              <a:rPr lang="ru-RU" sz="4400" b="1" dirty="0">
                <a:latin typeface="Georgia" pitchFamily="18" charset="0"/>
              </a:rPr>
            </a:br>
            <a:r>
              <a:rPr lang="ru-RU" sz="4400" b="1" dirty="0">
                <a:latin typeface="Georgia" pitchFamily="18" charset="0"/>
              </a:rPr>
              <a:t>Кто у дома жег траву?</a:t>
            </a:r>
          </a:p>
          <a:p>
            <a:endParaRPr lang="ru-RU" dirty="0"/>
          </a:p>
        </p:txBody>
      </p:sp>
      <p:pic>
        <p:nvPicPr>
          <p:cNvPr id="4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4225">
            <a:off x="7494296" y="4207881"/>
            <a:ext cx="1857388" cy="2653411"/>
          </a:xfrm>
          <a:prstGeom prst="rect">
            <a:avLst/>
          </a:prstGeom>
          <a:noFill/>
        </p:spPr>
      </p:pic>
      <p:pic>
        <p:nvPicPr>
          <p:cNvPr id="5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Составь слова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Огнетушитель 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Рисунок 4" descr="09259f173d3c4573428bcb6aa4fd1b8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2286017" cy="44767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op50z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400" y="2357430"/>
            <a:ext cx="3189318" cy="42941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Профессия пожарный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32147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огнём бороться мы должны-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смелые работники,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водою мы напарники,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очень людям всем нужны,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Так, кто же мы?... </a:t>
            </a:r>
          </a:p>
          <a:p>
            <a:endParaRPr lang="ru-RU" dirty="0"/>
          </a:p>
        </p:txBody>
      </p:sp>
      <p:pic>
        <p:nvPicPr>
          <p:cNvPr id="5" name="Рисунок 4" descr="пож.ча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214818"/>
            <a:ext cx="3857652" cy="2643182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Пожарные спасают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жизни людей!</a:t>
            </a:r>
          </a:p>
        </p:txBody>
      </p:sp>
      <p:pic>
        <p:nvPicPr>
          <p:cNvPr id="4" name="Picture 5" descr="feb_austra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63227">
            <a:off x="834534" y="1678995"/>
            <a:ext cx="3786214" cy="26432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пожар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2984">
            <a:off x="5633638" y="4218413"/>
            <a:ext cx="2124081" cy="2405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7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09546">
            <a:off x="2143923" y="4331018"/>
            <a:ext cx="2357454" cy="22145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28651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6" descr="пожар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0309">
            <a:off x="5210636" y="1626297"/>
            <a:ext cx="3810000" cy="250033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571480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Что советуют пожарные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Кто с огнем не осторожен,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У того пожар возможен,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Дети, помните о том,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Что нельзя шалить с огнем!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Если младшие сестрички,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Зажигают дома спички,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Что, ты должен предпринять?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ja-JP" sz="2400" b="1" dirty="0" smtClean="0">
                <a:solidFill>
                  <a:srgbClr val="0070C0"/>
                </a:solidFill>
                <a:latin typeface="Georgia" pitchFamily="18" charset="0"/>
                <a:cs typeface="HGP明朝E"/>
              </a:rPr>
              <a:t>- Сразу спички те отнять!</a:t>
            </a:r>
          </a:p>
        </p:txBody>
      </p:sp>
      <p:pic>
        <p:nvPicPr>
          <p:cNvPr id="5" name="Picture 2" descr="C:\Documents and Settings\Admin\Рабочий стол\внеклассное мероприятие\картинки\1663382000185aa54b0b6ef051ff42e366f79b7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5984" y="5072072"/>
            <a:ext cx="5357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Знает каждый гражданин</a:t>
            </a:r>
          </a:p>
          <a:p>
            <a:pPr>
              <a:defRPr/>
            </a:pPr>
            <a:r>
              <a:rPr lang="ru-RU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Телефон пожарных – </a:t>
            </a:r>
            <a:r>
              <a:rPr lang="ru-RU" altLang="ja-JP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01</a:t>
            </a:r>
            <a:r>
              <a:rPr lang="ru-RU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                     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6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0458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Игра «01- примите вызов»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о пожаре услыхал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Скорей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этом дай сигнал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Смело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трубку в руку взять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01» сумей набрать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назвать ещё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улицу и дом,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квартиру, где живёте,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каким она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замком,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ещё сказать: «Даю вам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фамилию свою,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номер телефона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которого стою».</a:t>
            </a:r>
          </a:p>
          <a:p>
            <a:endParaRPr lang="ru-RU" dirty="0"/>
          </a:p>
        </p:txBody>
      </p:sp>
      <p:pic>
        <p:nvPicPr>
          <p:cNvPr id="4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644">
            <a:off x="7286612" y="420458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Загадка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15370" cy="3571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Рыжий зверь в печи сидит,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Рыжий зверь на всех сердит.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от злости ест дрова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Целый час,  а может два.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его рукой не тронь,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Искусает всю ладонь. </a:t>
            </a:r>
          </a:p>
          <a:p>
            <a:endParaRPr lang="ru-RU" dirty="0"/>
          </a:p>
        </p:txBody>
      </p:sp>
      <p:pic>
        <p:nvPicPr>
          <p:cNvPr id="5" name="Рисунок 4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357430"/>
            <a:ext cx="2643206" cy="2558194"/>
          </a:xfrm>
          <a:prstGeom prst="roundRect">
            <a:avLst/>
          </a:prstGeom>
          <a:effectLst>
            <a:softEdge rad="12700"/>
          </a:effectLst>
        </p:spPr>
      </p:pic>
      <p:pic>
        <p:nvPicPr>
          <p:cNvPr id="7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5587">
            <a:off x="7183445" y="420286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928662" y="1214422"/>
            <a:ext cx="79734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1.Пожарным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82868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714620"/>
            <a:ext cx="82868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объект возгорания.</a:t>
            </a:r>
          </a:p>
        </p:txBody>
      </p:sp>
      <p:pic>
        <p:nvPicPr>
          <p:cNvPr id="7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0"/>
            <a:ext cx="2602347" cy="2350786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7158" y="4000504"/>
            <a:ext cx="8464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2.Если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невозможно потушить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возгорание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3429000"/>
            <a:ext cx="82868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Где лежат семейные ценности и сбережения.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714884"/>
            <a:ext cx="443865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5357826"/>
            <a:ext cx="57864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214414" y="1142984"/>
            <a:ext cx="7202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3.Если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вас мелкое возгорание…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71472" y="1928802"/>
            <a:ext cx="4775200" cy="460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71472" y="2571745"/>
            <a:ext cx="771530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водой, мокрым покрывалом).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571472" y="3500438"/>
            <a:ext cx="360045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10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-142900"/>
            <a:ext cx="2602347" cy="2350786"/>
          </a:xfrm>
          <a:prstGeom prst="rect">
            <a:avLst/>
          </a:prstGeom>
          <a:noFill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28596" y="4071942"/>
            <a:ext cx="6708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4.Если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помещении много дыма…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4786322"/>
            <a:ext cx="4729163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5357826"/>
            <a:ext cx="5045075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6072206"/>
            <a:ext cx="504507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Открою окно и дверь.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142976" y="1071546"/>
            <a:ext cx="7777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5.Пожарных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вызвать по телефону…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1500187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1785926"/>
            <a:ext cx="142875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562" y="1785926"/>
            <a:ext cx="1571625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pic>
        <p:nvPicPr>
          <p:cNvPr id="10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02347" cy="23507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2928934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6.Если ты увидел, что на опушке леса горит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прошлогодняя трава….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285720" y="4071942"/>
            <a:ext cx="84296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Постараюсь затушить, забросав пламя землей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285720" y="4714884"/>
            <a:ext cx="4775200" cy="460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Сообщу об этом взрослым.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57158" y="5429264"/>
            <a:ext cx="4775200" cy="460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Пройду мимо.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6057781"/>
            <a:ext cx="7070077" cy="800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Ответы:  1)2     2)1     3)2     4)2     5) 3     6)1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4356" y="7318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2039084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2175596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dirty="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2350387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2" cstate="print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26917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dirty="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dirty="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2505751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88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Памятки-инструкции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2143116"/>
            <a:ext cx="4183064" cy="3143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dirty="0">
                <a:solidFill>
                  <a:srgbClr val="00B050"/>
                </a:solidFill>
              </a:rPr>
              <a:t>Огонь нельзя оставлять…</a:t>
            </a:r>
          </a:p>
          <a:p>
            <a:pPr lvl="0">
              <a:buNone/>
            </a:pPr>
            <a:r>
              <a:rPr lang="ru-RU" b="1" dirty="0">
                <a:solidFill>
                  <a:srgbClr val="00B050"/>
                </a:solidFill>
              </a:rPr>
              <a:t>Если увидишь пламя –…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Вызывай пожарных…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От </a:t>
            </a:r>
            <a:r>
              <a:rPr lang="ru-RU" b="1" dirty="0">
                <a:solidFill>
                  <a:srgbClr val="00B050"/>
                </a:solidFill>
              </a:rPr>
              <a:t>огня…</a:t>
            </a:r>
          </a:p>
          <a:p>
            <a:pPr lvl="0">
              <a:buNone/>
            </a:pPr>
            <a:r>
              <a:rPr lang="ru-RU" b="1" dirty="0">
                <a:solidFill>
                  <a:srgbClr val="00B050"/>
                </a:solidFill>
              </a:rPr>
              <a:t>Из горящего помещения…</a:t>
            </a:r>
          </a:p>
          <a:p>
            <a:pPr lvl="0">
              <a:buNone/>
            </a:pPr>
            <a:r>
              <a:rPr lang="ru-RU" b="1" dirty="0">
                <a:solidFill>
                  <a:srgbClr val="00B050"/>
                </a:solidFill>
              </a:rPr>
              <a:t>Опасней всего при пожаре</a:t>
            </a:r>
            <a:r>
              <a:rPr lang="ru-RU" b="1" dirty="0" smtClean="0">
                <a:solidFill>
                  <a:srgbClr val="00B050"/>
                </a:solidFill>
              </a:rPr>
              <a:t>…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214810" y="2143116"/>
            <a:ext cx="5286413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… </a:t>
            </a:r>
            <a:r>
              <a:rPr lang="ru-RU" sz="2800" b="1" dirty="0" smtClean="0">
                <a:solidFill>
                  <a:srgbClr val="C00000"/>
                </a:solidFill>
              </a:rPr>
              <a:t>по телефону 01.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   … нельзя прятаться.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    … без присмотра.</a:t>
            </a:r>
            <a:endParaRPr lang="ru-RU" sz="2800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… зови на помощь  взрослых.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    … дым.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… надо быстро уйти.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14744" y="2500306"/>
            <a:ext cx="2000264" cy="714380"/>
          </a:xfrm>
          <a:prstGeom prst="straightConnector1">
            <a:avLst/>
          </a:prstGeom>
          <a:ln w="57150">
            <a:headEnd w="med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57554" y="2857496"/>
            <a:ext cx="1500198" cy="92869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857620" y="4286256"/>
            <a:ext cx="1785950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57422" y="2928934"/>
            <a:ext cx="3071834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28992" y="4214818"/>
            <a:ext cx="1857388" cy="35719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071802" y="2428868"/>
            <a:ext cx="2786082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3504">
            <a:off x="7372909" y="4209967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472" y="1500174"/>
            <a:ext cx="8215370" cy="27515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и при любой другой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опасности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«Не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поддавайтесь панике 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 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теряйте самообладания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!» </a:t>
            </a:r>
            <a:endParaRPr lang="ru-RU" sz="32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418415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ЗАПОМНИТЕ!</a:t>
            </a:r>
          </a:p>
        </p:txBody>
      </p:sp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256"/>
            <a:ext cx="3643306" cy="2571744"/>
          </a:xfrm>
          <a:prstGeom prst="ellipse">
            <a:avLst/>
          </a:prstGeom>
        </p:spPr>
      </p:pic>
      <p:pic>
        <p:nvPicPr>
          <p:cNvPr id="7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644">
            <a:off x="6913498" y="4202257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Добыча огня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36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09338">
            <a:off x="5143504" y="4143380"/>
            <a:ext cx="3286148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добыча огн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2857520" cy="264320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1257">
            <a:off x="1766407" y="4192466"/>
            <a:ext cx="2830596" cy="2431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357298"/>
            <a:ext cx="2786082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2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500174"/>
            <a:ext cx="3071834" cy="2389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204589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858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Итог</a:t>
            </a:r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572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– Кто узнал новое о правилах Пожарной Безопасности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– 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Кто что либо забыл, а сегодня вспомнил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Кто считает, что хорошо запомнил П.П.Б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.?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– 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Кому было интересно?</a:t>
            </a:r>
          </a:p>
          <a:p>
            <a:endParaRPr lang="ru-RU" dirty="0"/>
          </a:p>
        </p:txBody>
      </p:sp>
      <p:pic>
        <p:nvPicPr>
          <p:cNvPr id="4" name="Рисунок 3" descr="header-po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4267200"/>
            <a:ext cx="51435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Берегите себя!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000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Чтоб пламя моё лишь светило и грело.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Со мной обращаться нужно очень умело.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С огнём не играйте! С огнём не шалите!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Здоровье и жизни свои берегите!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Характер горяч мой, скажу не на шутку.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Могу разгореться в одну я минутку.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Но другом я буду, согреть я сумею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>Тех, кто с огнём обращаться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умеет.    </a:t>
            </a:r>
            <a:r>
              <a:rPr lang="ru-RU" b="1" dirty="0" smtClean="0">
                <a:solidFill>
                  <a:srgbClr val="00B050"/>
                </a:solidFill>
              </a:rPr>
              <a:t>  </a:t>
            </a:r>
          </a:p>
          <a:p>
            <a:pPr algn="ctr">
              <a:buFontTx/>
              <a:buNone/>
            </a:pPr>
            <a:r>
              <a:rPr lang="ru-RU" dirty="0" smtClean="0"/>
              <a:t>    </a:t>
            </a:r>
            <a:endParaRPr lang="ru-RU" dirty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429132"/>
            <a:ext cx="2357422" cy="242886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 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1142984"/>
            <a:ext cx="1928826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00232" y="2857496"/>
            <a:ext cx="2000264" cy="19288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4929198"/>
            <a:ext cx="1857388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428736"/>
            <a:ext cx="2643206" cy="842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уверен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429000"/>
            <a:ext cx="264320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Сомневаюсь 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286388"/>
            <a:ext cx="264320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Уверен </a:t>
            </a:r>
            <a:endParaRPr lang="ru-RU" sz="3200" b="1" dirty="0"/>
          </a:p>
        </p:txBody>
      </p:sp>
      <p:pic>
        <p:nvPicPr>
          <p:cNvPr id="11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4576">
            <a:off x="7432362" y="4254587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5111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источников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Авдеева Н. Н. Безопасность. - М. : Просвещение, 1998.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А. Ознакомление дошкольников с правилами пожарной безопасности. М. : Издательство Скрипторий 2003, 2007.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Ф. Комплексные занятия с детьми. Волгоград: Учитель, 2012.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Горбунова Н.А. ОБЖ.1 класс. Поурочные планы(1-4).- Волгоград : изд-во «Учитель – АСТ», 2002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Горячев С.А.,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Конылов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А, В. В. Попов, В. П. Прохоров, В. В. Рубцов, В.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Теребнев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Основы пожарной безопасности. - М.:  1990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Кононова И. Т. Сценарии по пожарной безопасности для школьников. М. : Айрис-Пресс, 2008.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Прилепко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Ф. Пожарная безопасность для дошкольников. М. : Издательство Скрипторий 2003, 2009.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Шипунова В. А. Пожарная безопасность/информация для детей и родителей. – Тверь: Карапуз, 2012.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Шовкопляс Ж.В. Нет пожарам. Начальная школа, №5, 2008 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Шорыгина Т. А. Беседы о правилах пожарной безопасности. М. : Сфера, 2009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11.Добыча огня-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http://im4-tub-ru.yandex.net/i?id=154686129-28-72&amp;n=17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12.Поклонение огню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http://im5-tub-ru.yandex.net/i?id=42992888-23-72&amp;n=21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13.Изображение пожарного с детьми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http://multworld.ru/besplatnye-prikolnye-kartinki-po-pozharnoj-bezopasnosti-dlya-detej.html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14.Изображение спичечного коробка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http://cs11453.userapi.com/u8620368/-14/x_47381aa7.jpg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15.Изображение огня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http://img12.nnm.ru/7/1/2/d/f/d1cf56395fe5acef0b3382fcfb1.jpg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16.Изображение пожара-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http://www.pravmir.ru/uploads/fire-460.jpg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17.Изображение пожарного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http://files.hasici-markvartovice.webnode.com/200000312-ec31aed2bb/fireman22.gif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18.Изображение спички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http://img0.liveinternet.ru/images/attach/c/3/75/180/75180432_hotflame.jpg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19.Изображение окурка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http://img0.liveinternet.ru/images/attach/c/6/89/521/89521002_large_04.jpg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20.Изображение утюга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http://s3-eu-west-1.amazonaws.com/idei74/upload/stuff/big/2S9m5O3ax0ZxneweQ1.jpg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21.Изображение свечи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http://i036.radikal.ru/0908/6b/c53c2e9e73b5.jpg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22.Изображение пожарной машины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http://www.bezformata.ru/content/Images/000/004/266/image4266699.jpg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Огонь- друг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13" descr="image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0057">
            <a:off x="5883279" y="4533830"/>
            <a:ext cx="16517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ч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256"/>
            <a:ext cx="2000264" cy="1857388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1071546"/>
            <a:ext cx="7215238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Огонь- друг человека.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Без него невозможна жизнь на земле.</a:t>
            </a:r>
          </a:p>
          <a:p>
            <a:endParaRPr lang="ru-RU" dirty="0"/>
          </a:p>
        </p:txBody>
      </p:sp>
      <p:pic>
        <p:nvPicPr>
          <p:cNvPr id="12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12" y="4204589"/>
            <a:ext cx="1857388" cy="2653411"/>
          </a:xfrm>
          <a:prstGeom prst="rect">
            <a:avLst/>
          </a:prstGeom>
          <a:noFill/>
        </p:spPr>
      </p:pic>
      <p:pic>
        <p:nvPicPr>
          <p:cNvPr id="4" name="Содержимое 3" descr="55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85720" y="1928802"/>
            <a:ext cx="2543175" cy="1857388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428868"/>
            <a:ext cx="2071702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Рисунок 5" descr="2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2000240"/>
            <a:ext cx="3000396" cy="2143140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1" name="Рисунок 10" descr="пли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714884"/>
            <a:ext cx="1928826" cy="185738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6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7230">
            <a:off x="675623" y="1530604"/>
            <a:ext cx="3100585" cy="2344994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Огонь – враг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6" descr="C:\Documents and Settings\Admin\Рабочий стол\внеклассное мероприятие\картинки\1255248473_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7329">
            <a:off x="5625361" y="1543279"/>
            <a:ext cx="3108325" cy="26432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3015">
            <a:off x="551466" y="4517549"/>
            <a:ext cx="2449513" cy="17573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4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143380"/>
            <a:ext cx="2357454" cy="2357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7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1972">
            <a:off x="6089048" y="4498638"/>
            <a:ext cx="2457959" cy="1841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42910" y="2071678"/>
            <a:ext cx="8143932" cy="23391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Но бывает огонь и другим –</a:t>
            </a:r>
            <a:b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Не согреет ладошек он ваших</a:t>
            </a:r>
            <a:b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Превращает все в пепел и дым,</a:t>
            </a:r>
            <a:b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И жесток он, и грозен, и страшен.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12" y="-285776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5214974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 занятия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ознакомить учащихся с  причинами пожаров;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закрепить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знания правил пожарной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безопасности;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привить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навыки осторожного обращения с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огнем;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обучать детей правилам пожарной безопасности в различных жизненных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ситуациях;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воспитывать чувство ответственности, активную гражданскую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позицию</a:t>
            </a:r>
          </a:p>
          <a:p>
            <a:pPr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1253">
            <a:off x="6883670" y="4703421"/>
            <a:ext cx="1857388" cy="2296221"/>
          </a:xfrm>
          <a:prstGeom prst="rect">
            <a:avLst/>
          </a:prstGeom>
          <a:noFill/>
        </p:spPr>
      </p:pic>
      <p:pic>
        <p:nvPicPr>
          <p:cNvPr id="5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14290"/>
            <a:ext cx="2602347" cy="235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461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Причины пожара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1214422"/>
            <a:ext cx="7500990" cy="1928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играй, дружок, со спичкой,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 ты, она сильна,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от спички- невелички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дом сгореть дотла.</a:t>
            </a:r>
          </a:p>
          <a:p>
            <a:endParaRPr lang="ru-RU" sz="3600" b="1" dirty="0"/>
          </a:p>
        </p:txBody>
      </p:sp>
      <p:pic>
        <p:nvPicPr>
          <p:cNvPr id="18" name="Рисунок 17" descr="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285860"/>
            <a:ext cx="2571768" cy="1857388"/>
          </a:xfrm>
          <a:prstGeom prst="ellipse">
            <a:avLst/>
          </a:prstGeom>
        </p:spPr>
      </p:pic>
      <p:pic>
        <p:nvPicPr>
          <p:cNvPr id="6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279">
            <a:off x="7500958" y="4204589"/>
            <a:ext cx="1857388" cy="2653411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57158" y="3500438"/>
            <a:ext cx="7643866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День рождения у Светы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Свечи зажигаются.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Бросили их без присмотра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Искры разлетаются.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4444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429000"/>
            <a:ext cx="2159015" cy="214314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642918"/>
            <a:ext cx="8358246" cy="2857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бросай в лесу окурки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сухотравье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дорог.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Огонёк сыграет в жмурки,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чуть дунет ветерок-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 в открытую, не прячась,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Перепрыгнет наудачу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верхушки сосен, елей.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 погубит, птицу, зверя.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785794"/>
            <a:ext cx="3000396" cy="2643206"/>
          </a:xfrm>
          <a:prstGeom prst="ellipse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85720" y="4000504"/>
            <a:ext cx="8429684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 бывает, что пожары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Возникают без огня.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Кто-то бросил стеклотару,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 питался, возле пня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3" descr="C:\Documents and Settings\UserXP\Мои документы\Мама картинки1\ну погоди картинки\0_8df3f_e4b09695_XL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80" y="4713213"/>
            <a:ext cx="1500520" cy="2144787"/>
          </a:xfrm>
          <a:prstGeom prst="rect">
            <a:avLst/>
          </a:prstGeom>
          <a:noFill/>
        </p:spPr>
      </p:pic>
      <p:pic>
        <p:nvPicPr>
          <p:cNvPr id="8" name="Рисунок 7" descr="478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000504"/>
            <a:ext cx="3143272" cy="200026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642918"/>
            <a:ext cx="7786742" cy="1928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знает, что утюг –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Добрый, но серьёзный друг.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Тот, кто с утюгом знаком,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играет с утюгом.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4934">
            <a:off x="5007320" y="845809"/>
            <a:ext cx="2500330" cy="1571626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214282" y="3214686"/>
            <a:ext cx="7858180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Кто науку изучает,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 приборы не включает: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Перегретая розетка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Загорается нередко.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2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5911">
            <a:off x="5495610" y="3595125"/>
            <a:ext cx="2071702" cy="1500188"/>
          </a:xfrm>
          <a:prstGeom prst="ellipse">
            <a:avLst/>
          </a:prstGeom>
        </p:spPr>
      </p:pic>
      <p:pic>
        <p:nvPicPr>
          <p:cNvPr id="7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643314"/>
            <a:ext cx="1857388" cy="26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>
          <a:defRPr sz="3600"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775</TotalTime>
  <Words>1137</Words>
  <Application>Microsoft Office PowerPoint</Application>
  <PresentationFormat>Экран (4:3)</PresentationFormat>
  <Paragraphs>234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МКОУ «КСОШ № 2» Подготовила: Комарова Н. А. </vt:lpstr>
      <vt:lpstr>Загадка </vt:lpstr>
      <vt:lpstr>Добыча огня </vt:lpstr>
      <vt:lpstr>Огонь- друг </vt:lpstr>
      <vt:lpstr>Огонь – враг </vt:lpstr>
      <vt:lpstr>Цели занятия </vt:lpstr>
      <vt:lpstr>Причины пожара </vt:lpstr>
      <vt:lpstr>Слайд 8</vt:lpstr>
      <vt:lpstr>Слайд 9</vt:lpstr>
      <vt:lpstr>Слайд 10</vt:lpstr>
      <vt:lpstr>Пословицы и поговорки </vt:lpstr>
      <vt:lpstr>Правила поведения при пожаре </vt:lpstr>
      <vt:lpstr>Средства тушения </vt:lpstr>
      <vt:lpstr>Физминутка </vt:lpstr>
      <vt:lpstr>Составь слова</vt:lpstr>
      <vt:lpstr>Профессия пожарный</vt:lpstr>
      <vt:lpstr>Пожарные спасают жизни людей!</vt:lpstr>
      <vt:lpstr>Что советуют пожарные</vt:lpstr>
      <vt:lpstr>Игра «01- примите вызов»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Памятки-инструкции</vt:lpstr>
      <vt:lpstr>Слайд 29</vt:lpstr>
      <vt:lpstr>Итог </vt:lpstr>
      <vt:lpstr>Берегите себя! </vt:lpstr>
      <vt:lpstr>Рефлексия </vt:lpstr>
      <vt:lpstr>Список источников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надежда</cp:lastModifiedBy>
  <cp:revision>85</cp:revision>
  <dcterms:created xsi:type="dcterms:W3CDTF">2013-01-27T07:46:28Z</dcterms:created>
  <dcterms:modified xsi:type="dcterms:W3CDTF">2021-03-23T19:35:48Z</dcterms:modified>
</cp:coreProperties>
</file>