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12" r:id="rId3"/>
    <p:sldId id="321" r:id="rId4"/>
    <p:sldId id="322" r:id="rId5"/>
    <p:sldId id="323" r:id="rId6"/>
    <p:sldId id="324" r:id="rId7"/>
    <p:sldId id="325" r:id="rId8"/>
    <p:sldId id="326" r:id="rId9"/>
    <p:sldId id="328" r:id="rId10"/>
    <p:sldId id="329" r:id="rId11"/>
    <p:sldId id="330" r:id="rId12"/>
    <p:sldId id="331" r:id="rId13"/>
    <p:sldId id="333" r:id="rId14"/>
    <p:sldId id="335" r:id="rId15"/>
    <p:sldId id="289" r:id="rId16"/>
    <p:sldId id="315" r:id="rId17"/>
    <p:sldId id="257" r:id="rId18"/>
    <p:sldId id="258" r:id="rId19"/>
    <p:sldId id="259" r:id="rId20"/>
    <p:sldId id="260" r:id="rId21"/>
    <p:sldId id="261" r:id="rId22"/>
    <p:sldId id="264" r:id="rId23"/>
    <p:sldId id="265" r:id="rId24"/>
    <p:sldId id="266" r:id="rId25"/>
    <p:sldId id="267" r:id="rId26"/>
    <p:sldId id="270" r:id="rId27"/>
    <p:sldId id="271" r:id="rId28"/>
    <p:sldId id="272" r:id="rId29"/>
    <p:sldId id="273" r:id="rId30"/>
    <p:sldId id="276" r:id="rId31"/>
    <p:sldId id="277" r:id="rId32"/>
    <p:sldId id="278" r:id="rId33"/>
    <p:sldId id="279" r:id="rId34"/>
    <p:sldId id="336" r:id="rId35"/>
    <p:sldId id="33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CCFF"/>
    <a:srgbClr val="66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94709" autoAdjust="0"/>
  </p:normalViewPr>
  <p:slideViewPr>
    <p:cSldViewPr>
      <p:cViewPr>
        <p:scale>
          <a:sx n="77" d="100"/>
          <a:sy n="77" d="100"/>
        </p:scale>
        <p:origin x="-104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00B28-7856-4655-9929-70ED342CC3E3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92F85-D17E-44FC-B289-41CCE7856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3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8.xml"/><Relationship Id="rId18" Type="http://schemas.openxmlformats.org/officeDocument/2006/relationships/slide" Target="slide33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slide" Target="slide27.xml"/><Relationship Id="rId17" Type="http://schemas.openxmlformats.org/officeDocument/2006/relationships/slide" Target="slide32.xml"/><Relationship Id="rId2" Type="http://schemas.openxmlformats.org/officeDocument/2006/relationships/image" Target="../media/image24.jpeg"/><Relationship Id="rId16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5" Type="http://schemas.openxmlformats.org/officeDocument/2006/relationships/slide" Target="slide30.xml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24.xml"/><Relationship Id="rId14" Type="http://schemas.openxmlformats.org/officeDocument/2006/relationships/slide" Target="slide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Прямоугольник 6"/>
          <p:cNvSpPr/>
          <p:nvPr/>
        </p:nvSpPr>
        <p:spPr>
          <a:xfrm>
            <a:off x="0" y="0"/>
            <a:ext cx="9144000" cy="5696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319609"/>
            <a:ext cx="6143668" cy="537719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ВИКТОРИНА </a:t>
            </a:r>
            <a:r>
              <a:rPr lang="en-US" dirty="0"/>
              <a:t/>
            </a:r>
            <a:br>
              <a:rPr lang="en-US" dirty="0"/>
            </a:b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«Знатоки дорожного движения</a:t>
            </a:r>
            <a:r>
              <a:rPr lang="ru-RU" b="1" i="1" dirty="0" smtClean="0">
                <a:solidFill>
                  <a:srgbClr val="FF0000"/>
                </a:solidFill>
              </a:rPr>
              <a:t>»</a:t>
            </a: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Подготовила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учитель начальных классов 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Сысоева О.А</a:t>
            </a:r>
            <a:r>
              <a:rPr lang="ru-RU" sz="1600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5" y="1029524"/>
            <a:ext cx="3327658" cy="4489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851920" y="2948609"/>
            <a:ext cx="5292080" cy="262899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</a:rPr>
              <a:t> 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EBA8CEB-4060-4284-9930-2FF616A999D5}"/>
              </a:ext>
            </a:extLst>
          </p:cNvPr>
          <p:cNvSpPr/>
          <p:nvPr/>
        </p:nvSpPr>
        <p:spPr>
          <a:xfrm>
            <a:off x="385430" y="1442860"/>
            <a:ext cx="6695854" cy="159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105000"/>
              </a:lnSpc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Кто летит вперёд так скоро, </a:t>
            </a:r>
          </a:p>
          <a:p>
            <a:pPr indent="171450" algn="ctr">
              <a:lnSpc>
                <a:spcPct val="105000"/>
              </a:lnSpc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не видит светофора? </a:t>
            </a:r>
          </a:p>
        </p:txBody>
      </p:sp>
      <p:pic>
        <p:nvPicPr>
          <p:cNvPr id="2050" name="Picture 2" descr="ÐÐ°ÑÑÐ¸Ð½ÐºÐ¸ Ð¿Ð¾ Ð·Ð°Ð¿ÑÐ¾ÑÑ Ð¿ÐµÑÐµÑÐ¾Ð´Ñ">
            <a:extLst>
              <a:ext uri="{FF2B5EF4-FFF2-40B4-BE49-F238E27FC236}">
                <a16:creationId xmlns:a16="http://schemas.microsoft.com/office/drawing/2014/main" xmlns="" id="{6463E7BB-CB95-48DC-8877-59DA345C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4271713" cy="28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E2B83D4-C6BD-424C-B082-EBFEAEBBB8A3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Информация к размышлению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2590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9FBEADF-168B-4081-AE7B-FE1F8B01382E}"/>
              </a:ext>
            </a:extLst>
          </p:cNvPr>
          <p:cNvSpPr/>
          <p:nvPr/>
        </p:nvSpPr>
        <p:spPr>
          <a:xfrm>
            <a:off x="905889" y="1556792"/>
            <a:ext cx="5940942" cy="159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105000"/>
              </a:lnSpc>
            </a:pP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Знает кто, что красный свет – </a:t>
            </a:r>
          </a:p>
          <a:p>
            <a:pPr indent="171450" algn="ctr">
              <a:lnSpc>
                <a:spcPct val="105000"/>
              </a:lnSpc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значит, хода нет?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B11FBC-62F8-42B2-9F1B-A8619EF72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95" y="3342730"/>
            <a:ext cx="5011130" cy="351527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EB89167-3AAD-4EB5-B0FE-2E2513309918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Информация к размышлению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7167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C9998C1-1828-4AA4-B4B4-8CA2BEF045CE}"/>
              </a:ext>
            </a:extLst>
          </p:cNvPr>
          <p:cNvSpPr/>
          <p:nvPr/>
        </p:nvSpPr>
        <p:spPr>
          <a:xfrm>
            <a:off x="827584" y="1700808"/>
            <a:ext cx="6015370" cy="1081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105000"/>
              </a:lnSpc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Кто из вас, идя домой, держит путь по мостовой?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91CDE071-A912-437E-8323-D6A719AC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275" y="3079242"/>
            <a:ext cx="4522517" cy="2564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картинки\детские картинки-блестяшки анимашки\11abbf1373b4.png">
            <a:extLst>
              <a:ext uri="{FF2B5EF4-FFF2-40B4-BE49-F238E27FC236}">
                <a16:creationId xmlns:a16="http://schemas.microsoft.com/office/drawing/2014/main" xmlns="" id="{9A93AF75-F65B-4964-A62D-EE738ECD3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27503" y="3354231"/>
            <a:ext cx="1088994" cy="2014027"/>
          </a:xfrm>
          <a:prstGeom prst="rect">
            <a:avLst/>
          </a:prstGeom>
          <a:noFill/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C533C5D-D4CE-47CB-AAD4-4E4772770220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«Информация к размышлению»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8367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01670" y="2024844"/>
            <a:ext cx="6115050" cy="3371850"/>
          </a:xfrm>
        </p:spPr>
        <p:txBody>
          <a:bodyPr/>
          <a:lstStyle/>
          <a:p>
            <a:pPr>
              <a:buNone/>
            </a:pP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на скользкую дорогу </a:t>
            </a:r>
          </a:p>
          <a:p>
            <a:pPr>
              <a:buNone/>
            </a:pP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Выбегает в непогоду?</a:t>
            </a:r>
          </a:p>
          <a:p>
            <a:pPr>
              <a:buNone/>
            </a:pP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solidFill>
                <a:srgbClr val="0033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lum bright="24000" contrast="60000"/>
          </a:blip>
          <a:srcRect/>
          <a:stretch>
            <a:fillRect/>
          </a:stretch>
        </p:blipFill>
        <p:spPr bwMode="auto">
          <a:xfrm>
            <a:off x="2771800" y="3710769"/>
            <a:ext cx="4122006" cy="276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C891CFB-984F-4BCD-9685-9C1339EA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Информация к размышлению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5028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DD482CA-D653-47E3-AA95-9297382C425D}"/>
              </a:ext>
            </a:extLst>
          </p:cNvPr>
          <p:cNvSpPr/>
          <p:nvPr/>
        </p:nvSpPr>
        <p:spPr>
          <a:xfrm>
            <a:off x="12175" y="1700808"/>
            <a:ext cx="6836735" cy="1081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5000"/>
              </a:lnSpc>
              <a:buFontTx/>
              <a:buChar char="-"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проезжей части, дети,</a:t>
            </a:r>
          </a:p>
          <a:p>
            <a:pPr algn="ctr">
              <a:lnSpc>
                <a:spcPct val="105000"/>
              </a:lnSpc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 играет в игры эти?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9C3B46E-F1C8-40D6-850A-F2C13C555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57" y="2996952"/>
            <a:ext cx="4800578" cy="336757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14EC162-CB59-4F83-9E4B-947308AF3BEA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Информация к размышлению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7214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37" y="116632"/>
            <a:ext cx="851452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Информация к размышлению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4101" y="1757891"/>
            <a:ext cx="8153400" cy="4495800"/>
          </a:xfrm>
        </p:spPr>
        <p:txBody>
          <a:bodyPr/>
          <a:lstStyle/>
          <a:p>
            <a:pPr>
              <a:buNone/>
            </a:pP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из вас в вагоне тесном</a:t>
            </a:r>
          </a:p>
          <a:p>
            <a:pPr eaLnBrk="0" hangingPunct="0">
              <a:buNone/>
            </a:pP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Уступает старшим место</a:t>
            </a:r>
          </a:p>
          <a:p>
            <a:pPr eaLnBrk="0" hangingPunct="0">
              <a:buNone/>
            </a:pP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endParaRPr lang="ru-RU" dirty="0"/>
          </a:p>
        </p:txBody>
      </p:sp>
      <p:pic>
        <p:nvPicPr>
          <p:cNvPr id="3074" name="Picture 2" descr="C:\Users\Пользователь\Desktop\Уступ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4005791"/>
            <a:ext cx="3500636" cy="2625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12968" cy="9906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Конкурс «Кроссворды»</a:t>
            </a:r>
            <a:endParaRPr lang="ru-RU" dirty="0"/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25260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756664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3788191" y="288894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1C86B99-466A-41DA-A726-E3AACA7D0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3" y="1700808"/>
            <a:ext cx="9180513" cy="516403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585791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Интерактивная игра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>
                <a:solidFill>
                  <a:srgbClr val="FF0000"/>
                </a:solidFill>
              </a:rPr>
              <a:t>«Знатоки дорожного движения»</a:t>
            </a:r>
          </a:p>
        </p:txBody>
      </p:sp>
      <p:pic>
        <p:nvPicPr>
          <p:cNvPr id="2050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192880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ТРАНСПОРТ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64318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ВЕЛОСИПЕД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35756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РЕБУСЫ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7194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ЗНАКИ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29330"/>
            <a:ext cx="571472" cy="285752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929330"/>
            <a:ext cx="8572528" cy="285752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8596" y="257174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596" y="1785926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8596" y="328612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596" y="400050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8596" y="471488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с двумя скругленными противолежащими углами 71"/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3" name="Прямоугольник с двумя скругленными противолежащими углами 72"/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4" name="Прямоугольник с двумя скругленными противолежащими углами 73"/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8" name="Прямоугольник с двумя скругленными противолежащими углами 77"/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9" name="Прямоугольник с двумя скругленными противолежащими углами 78"/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0" name="Прямоугольник с двумя скругленными противолежащими углами 79"/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1" name="Прямоугольник с двумя скругленными противолежащими углами 80"/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4" name="Прямоугольник с двумя скругленными противолежащими углами 83"/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5" name="Прямоугольник с двумя скругленными противолежащими углами 84"/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6" name="Прямоугольник с двумя скругленными противолежащими углами 85"/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7" name="Прямоугольник с двумя скругленными противолежащими углами 86"/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0" name="Прямоугольник с двумя скругленными противолежащими углами 89"/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1" name="Прямоугольник с двумя скругленными противолежащими углами 90"/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2" name="Прямоугольник с двумя скругленными противолежащими углами 91"/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3" name="Прямоугольник с двумя скругленными противолежащими углами 92"/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7" name="Прямоугольник с двумя скругленными противолежащими углами 96">
            <a:hlinkClick r:id="rId3" action="ppaction://hlinksldjump"/>
          </p:cNvPr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98" name="Прямоугольник с двумя скругленными противолежащими углами 97">
            <a:hlinkClick r:id="rId4" action="ppaction://hlinksldjump"/>
          </p:cNvPr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99" name="Прямоугольник с двумя скругленными противолежащими углами 98">
            <a:hlinkClick r:id="rId5" action="ppaction://hlinksldjump"/>
          </p:cNvPr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00" name="Прямоугольник с двумя скругленными противолежащими углами 99">
            <a:hlinkClick r:id="rId6" action="ppaction://hlinksldjump"/>
          </p:cNvPr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03" name="Прямоугольник с двумя скругленными противолежащими углами 102">
            <a:hlinkClick r:id="rId7" action="ppaction://hlinksldjump"/>
          </p:cNvPr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04" name="Прямоугольник с двумя скругленными противолежащими углами 103">
            <a:hlinkClick r:id="rId8" action="ppaction://hlinksldjump"/>
          </p:cNvPr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05" name="Прямоугольник с двумя скругленными противолежащими углами 104">
            <a:hlinkClick r:id="rId9" action="ppaction://hlinksldjump"/>
          </p:cNvPr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06" name="Прямоугольник с двумя скругленными противолежащими углами 105">
            <a:hlinkClick r:id="rId10" action="ppaction://hlinksldjump"/>
          </p:cNvPr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09" name="Прямоугольник с двумя скругленными противолежащими углами 108">
            <a:hlinkClick r:id="rId11" action="ppaction://hlinksldjump"/>
          </p:cNvPr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10" name="Прямоугольник с двумя скругленными противолежащими углами 109">
            <a:hlinkClick r:id="rId12" action="ppaction://hlinksldjump"/>
          </p:cNvPr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11" name="Прямоугольник с двумя скругленными противолежащими углами 110">
            <a:hlinkClick r:id="rId13" action="ppaction://hlinksldjump"/>
          </p:cNvPr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12" name="Прямоугольник с двумя скругленными противолежащими углами 111">
            <a:hlinkClick r:id="rId14" action="ppaction://hlinksldjump"/>
          </p:cNvPr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15" name="Прямоугольник с двумя скругленными противолежащими углами 114">
            <a:hlinkClick r:id="rId15" action="ppaction://hlinksldjump"/>
          </p:cNvPr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16" name="Прямоугольник с двумя скругленными противолежащими углами 115">
            <a:hlinkClick r:id="rId16" action="ppaction://hlinksldjump"/>
          </p:cNvPr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17" name="Прямоугольник с двумя скругленными противолежащими углами 116">
            <a:hlinkClick r:id="rId17" action="ppaction://hlinksldjump"/>
          </p:cNvPr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18" name="Прямоугольник с двумя скругленными противолежащими углами 117">
            <a:hlinkClick r:id="rId18" action="ppaction://hlinksldjump"/>
          </p:cNvPr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27" name="Прямоугольник с двумя скругленными противолежащими углами 126">
            <a:hlinkClick r:id="" action="ppaction://noaction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Выход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3" grpId="0" animBg="1"/>
      <p:bldP spid="104" grpId="0" animBg="1"/>
      <p:bldP spid="105" grpId="0" animBg="1"/>
      <p:bldP spid="106" grpId="0" animBg="1"/>
      <p:bldP spid="109" grpId="0" animBg="1"/>
      <p:bldP spid="110" grpId="0" animBg="1"/>
      <p:bldP spid="111" grpId="0" animBg="1"/>
      <p:bldP spid="112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Самое распространённое средство механического транспорта. Во всём мире насчитывается более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300 миллионов. Слово переводится с латинского – «самодвижущийся»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Автомобиль</a:t>
            </a:r>
            <a:r>
              <a:rPr lang="ru-RU" sz="2800" dirty="0"/>
              <a:t>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 descr="C:\Documents and Settings\Admin\Рабочий стол\рисунки нов\ПДД\gallery_8824_1792_11425965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3" y="4000504"/>
            <a:ext cx="2071703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Этот вид городского транспорта ведёт своё начало от КОНКИ – городской железной дороги, по линиям которой небольшие вагоны двигались при помощи лошадиной упряжки. В переводе с английского  - «тележка, путь»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 Трамвай </a:t>
            </a:r>
            <a:r>
              <a:rPr lang="ru-RU" sz="2400" dirty="0"/>
              <a:t> 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1" name="Picture 3" descr="C:\Documents and Settings\Admin\Рабочий стол\рисунки нов\ПДД\112333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000504"/>
            <a:ext cx="2286016" cy="173407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«Приветствие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»</a:t>
            </a:r>
            <a:endParaRPr lang="ru-RU" dirty="0"/>
          </a:p>
        </p:txBody>
      </p:sp>
      <p:pic>
        <p:nvPicPr>
          <p:cNvPr id="1026" name="Picture 2" descr="C:\Users\Пользователь\Desktop\Окружающий мир открытый урок\Приложение\Плакаты\bdd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328" t="11528" r="1818" b="2809"/>
          <a:stretch>
            <a:fillRect/>
          </a:stretch>
        </p:blipFill>
        <p:spPr bwMode="auto">
          <a:xfrm>
            <a:off x="1945479" y="1556792"/>
            <a:ext cx="4642745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Этот вид транспорта с педалями и рулём был сделан в России крепостным кузнецом Ефимом Артамоновым из села Верховья на Урале. 15 сентября 1801 году тысячи людей на </a:t>
            </a:r>
            <a:r>
              <a:rPr lang="ru-RU" dirty="0" err="1">
                <a:solidFill>
                  <a:srgbClr val="000099"/>
                </a:solidFill>
              </a:rPr>
              <a:t>Хатынском</a:t>
            </a:r>
            <a:r>
              <a:rPr lang="ru-RU" dirty="0">
                <a:solidFill>
                  <a:srgbClr val="000099"/>
                </a:solidFill>
              </a:rPr>
              <a:t> поле в Москве с изумлением наблюдали за удивительной двухколёсной тележкой. А сейчас он достаточно распространён. О чём идёт речь? 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О велосипеде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3074" name="Picture 2" descr="C:\Documents and Settings\Admin\Рабочий стол\рисунки нов\ПДД\14_Com_Prarie_FS_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984907"/>
            <a:ext cx="2840124" cy="173010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Название этого транспортного средства произошло от латинского – «производящий в движение» и греческого – «круг, колесо». Обычно у него два колеса, расположенных друг за другом. Довольно часто прикрепляют пассажирскую коляску и тогда он становится трёхколёсным. Что это за транспорт?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Мотоцикл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4098" name="Picture 2" descr="C:\Documents and Settings\Admin\Рабочий стол\рисунки нов\ПДД\cc4062eaa9c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000504"/>
            <a:ext cx="2857520" cy="17323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С какого возраста разрешается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водить велосипед по улицам и дорогам?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800" b="1" dirty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 С 14 лет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9218" name="Picture 2" descr="C:\Documents and Settings\Admin\Рабочий стол\рисунки нов\ПДД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4000504"/>
            <a:ext cx="2286016" cy="173737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Где можно детям младшего возраста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ездить на велосипедах?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1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На стадионах,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во дворах,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на закрытых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площадках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42" name="Picture 2" descr="C:\Documents and Settings\Admin\Рабочий стол\рисунки нов\ПДД\large16167634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000505"/>
            <a:ext cx="2572773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Опасно ли ездить на велосипеде, который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не подобран по росту? Если да, то почему?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1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2800" b="1" dirty="0">
                <a:solidFill>
                  <a:srgbClr val="C00000"/>
                </a:solidFill>
              </a:rPr>
              <a:t>Да, опасно.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Потому, </a:t>
            </a:r>
            <a:r>
              <a:rPr lang="ru-RU" sz="2800" b="1" dirty="0">
                <a:solidFill>
                  <a:srgbClr val="C00000"/>
                </a:solidFill>
              </a:rPr>
              <a:t>что т</a:t>
            </a:r>
            <a:r>
              <a:rPr kumimoji="0" lang="ru-RU" sz="2800" b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яжело</a:t>
            </a: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маневрировать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останавливаться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900" b="1" dirty="0">
                <a:solidFill>
                  <a:srgbClr val="C00000"/>
                </a:solidFill>
              </a:rPr>
              <a:t>  </a:t>
            </a:r>
            <a:endParaRPr kumimoji="0" lang="ru-RU" sz="9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1266" name="Picture 2" descr="C:\Documents and Settings\Admin\Рабочий стол\рисунки нов\ПДД\bicycle_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4000504"/>
            <a:ext cx="2214578" cy="168473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Велосипедисту нужно продолжить свой путь по противоположной стороне улицы.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0099"/>
                </a:solidFill>
              </a:rPr>
              <a:t>Как он должен правильно поступить?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900" b="1" dirty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>
                <a:solidFill>
                  <a:srgbClr val="C00000"/>
                </a:solidFill>
              </a:rPr>
              <a:t>Сойти с велосипеда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>
                <a:solidFill>
                  <a:srgbClr val="C00000"/>
                </a:solidFill>
              </a:rPr>
              <a:t>и, ведя его руками,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>
                <a:solidFill>
                  <a:srgbClr val="C00000"/>
                </a:solidFill>
              </a:rPr>
              <a:t>перейти на другую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>
                <a:solidFill>
                  <a:srgbClr val="C00000"/>
                </a:solidFill>
              </a:rPr>
              <a:t>сторону улицы,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>
                <a:solidFill>
                  <a:srgbClr val="C00000"/>
                </a:solidFill>
              </a:rPr>
              <a:t>соблюдая все правила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>
                <a:solidFill>
                  <a:srgbClr val="C00000"/>
                </a:solidFill>
              </a:rPr>
              <a:t>пешеходного движения</a:t>
            </a:r>
            <a:endParaRPr kumimoji="0" lang="ru-RU" sz="3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2290" name="Picture 2" descr="C:\Documents and Settings\Admin\Рабочий стол\рисунки нов\ПДД\young_woman_crossing_road_with_bicycle_12300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3714752"/>
            <a:ext cx="2401788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</a:rPr>
              <a:t>Разгадайте ребус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Дорога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366" name="Picture 6" descr="C:\Documents and Settings\Admin\Рабочий стол\рисунки нов\ПДД\6e2481adc3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4000504"/>
            <a:ext cx="3214690" cy="1732357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бук\открытый урок 2009 - 2010\2009-2010 уч. год ПДД игра Знатоки дорожного движения\Рисунок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000240"/>
            <a:ext cx="3467100" cy="146685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</a:rPr>
              <a:t>Разгадайте ребус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714612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Стоянка</a:t>
            </a:r>
            <a:endParaRPr lang="ru-RU" sz="3200" dirty="0"/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6387" name="Picture 3" descr="C:\Documents and Settings\Admin\Рабочий стол\рисунки нов\ПДД\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00504"/>
            <a:ext cx="3714776" cy="1724922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бук\открытый урок 2009 - 2010\2009-2010 уч. год ПДД игра Знатоки дорожного движения\Рисунок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000240"/>
            <a:ext cx="4552950" cy="1485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</a:rPr>
              <a:t>Разгадайте ребус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solidFill>
                  <a:srgbClr val="C00000"/>
                </a:solidFill>
              </a:rPr>
              <a:t> 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Трамвай 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7410" name="Picture 2" descr="C:\Documents and Settings\Admin\Рабочий стол\рисунки нов\ПДД\060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4000504"/>
            <a:ext cx="2862251" cy="1743175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бук\открытый урок 2009 - 2010\2009-2010 уч. год ПДД игра Знатоки дорожного движения\Рисунок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000240"/>
            <a:ext cx="4362450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>
                <a:solidFill>
                  <a:srgbClr val="000099"/>
                </a:solidFill>
              </a:rPr>
              <a:t>Разгадайте ребус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3200" b="1" dirty="0">
              <a:solidFill>
                <a:srgbClr val="C00000"/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3200" b="1" dirty="0">
                <a:solidFill>
                  <a:srgbClr val="C00000"/>
                </a:solidFill>
              </a:rPr>
              <a:t>  Трасса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8435" name="Picture 3" descr="C:\Documents and Settings\Admin\Рабочий стол\рисунки нов\ПДД\12480961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48678" y="4002144"/>
            <a:ext cx="3785703" cy="1712872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бук\открытый урок 2009 - 2010\2009-2010 уч. год ПДД игра Знатоки дорожного движения\Рисунок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000240"/>
            <a:ext cx="4114800" cy="14859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DF4BD21-1998-4342-A70A-113253E1D5C1}"/>
              </a:ext>
            </a:extLst>
          </p:cNvPr>
          <p:cNvSpPr/>
          <p:nvPr/>
        </p:nvSpPr>
        <p:spPr>
          <a:xfrm>
            <a:off x="156090" y="1471500"/>
            <a:ext cx="8880405" cy="357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105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располагаются сигналы в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трёхсекционном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светофоре?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8C6DE61-0129-4858-97E4-B891BA539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11" y="2251253"/>
            <a:ext cx="1874943" cy="34771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628AE6-8966-4ECF-A7CC-0CC82DC13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520964"/>
            <a:ext cx="3420485" cy="293774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58D4632-3B15-4D9D-BA83-8207258ED0E5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Конкурс</a:t>
            </a:r>
            <a:br>
              <a:rPr lang="ru-RU" sz="32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«Вопросы светофора.»</a:t>
            </a:r>
          </a:p>
        </p:txBody>
      </p:sp>
    </p:spTree>
    <p:extLst>
      <p:ext uri="{BB962C8B-B14F-4D97-AF65-F5344CB8AC3E}">
        <p14:creationId xmlns:p14="http://schemas.microsoft.com/office/powerpoint/2010/main" val="21396053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Шли из школы мы домой,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Видим  - знак на мостовой: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Синий круг, велосипед,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Ничего другого нет.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8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ru-RU" sz="29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Предписывающий знак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2900" b="1" i="1" dirty="0">
                <a:solidFill>
                  <a:srgbClr val="000099"/>
                </a:solidFill>
              </a:rPr>
              <a:t>  «Велосипедная дорожка»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ru-RU" sz="2900" dirty="0">
                <a:solidFill>
                  <a:srgbClr val="FF0000"/>
                </a:solidFill>
              </a:rPr>
              <a:t>Показывает, что по этой дорожке можно ездить только на велосипеде или ходить пешком 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Назначение знака </a:t>
            </a:r>
          </a:p>
        </p:txBody>
      </p:sp>
      <p:pic>
        <p:nvPicPr>
          <p:cNvPr id="3074" name="Picture 2" descr="C:\Documents and Settings\Admin\Рабочий стол\рисунки нов\ПДД\велосипедная дорожка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071678"/>
            <a:ext cx="1357322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Я хочу спросить про знак.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Нарисован знак вот так: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В треугольнике трамвай,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И у знака красный край.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>
                <a:solidFill>
                  <a:srgbClr val="000099"/>
                </a:solidFill>
              </a:rPr>
              <a:t>  «Пересечение с трамвайной линией»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на пересечении дороги с трамвайными путями.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Назначение знака </a:t>
            </a:r>
          </a:p>
        </p:txBody>
      </p:sp>
      <p:pic>
        <p:nvPicPr>
          <p:cNvPr id="4098" name="Picture 2" descr="C:\Documents and Settings\Admin\Рабочий стол\рисунки нов\ПДД\26_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00240"/>
            <a:ext cx="1714512" cy="145447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Треугольник. А внутри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Мчатся дети, посмотри!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Красный цвет огнём горит,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О чём нам это говорит?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>
                <a:solidFill>
                  <a:srgbClr val="000099"/>
                </a:solidFill>
              </a:rPr>
              <a:t>  «Дети»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около школ, детских учреждений.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Назначение знака </a:t>
            </a:r>
          </a:p>
        </p:txBody>
      </p:sp>
      <p:pic>
        <p:nvPicPr>
          <p:cNvPr id="5122" name="Picture 2" descr="C:\Documents and Settings\Admin\Рабочий стол\рисунки нов\ПДД\дет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2000239"/>
            <a:ext cx="1785950" cy="150121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Видим знак над головой.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Знак дорожный, </a:t>
            </a:r>
            <a:r>
              <a:rPr lang="ru-RU" sz="3200" dirty="0" err="1">
                <a:solidFill>
                  <a:srgbClr val="000099"/>
                </a:solidFill>
              </a:rPr>
              <a:t>голубой</a:t>
            </a:r>
            <a:r>
              <a:rPr lang="ru-RU" sz="3200" dirty="0">
                <a:solidFill>
                  <a:srgbClr val="000099"/>
                </a:solidFill>
              </a:rPr>
              <a:t>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Здесь и вилка, здесь и нож.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>
                <a:solidFill>
                  <a:srgbClr val="000099"/>
                </a:solidFill>
              </a:rPr>
              <a:t>Мимо, явно, не пройдёшь.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Ответ</a:t>
            </a:r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>
                <a:solidFill>
                  <a:srgbClr val="FF0000"/>
                </a:solidFill>
              </a:rPr>
              <a:t> Знак сервиса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>
                <a:solidFill>
                  <a:srgbClr val="000099"/>
                </a:solidFill>
              </a:rPr>
              <a:t>  «Пункт питания»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>
                <a:solidFill>
                  <a:srgbClr val="FF0000"/>
                </a:solidFill>
              </a:rPr>
              <a:t>Информирует водителей и пешеходов о том, что рядом место, где можно перекусить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Назад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Назначение знака </a:t>
            </a:r>
          </a:p>
        </p:txBody>
      </p:sp>
      <p:pic>
        <p:nvPicPr>
          <p:cNvPr id="6146" name="Picture 2" descr="C:\Documents and Settings\Admin\Рабочий стол\рисунки нов\ПДД\пунк питан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000240"/>
            <a:ext cx="1125149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39DB2EC-5E65-44BF-9ECA-D3821D2998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«Собери знаки»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646210-A15D-4475-B0B0-4CB1F303A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00200"/>
            <a:ext cx="756084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9685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D043FA6-C274-4A2B-98BF-9EC481B0EC11}"/>
              </a:ext>
            </a:extLst>
          </p:cNvPr>
          <p:cNvSpPr/>
          <p:nvPr/>
        </p:nvSpPr>
        <p:spPr>
          <a:xfrm>
            <a:off x="683568" y="2967334"/>
            <a:ext cx="6980213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МОЛОДЦЫ РЕБЯТА!</a:t>
            </a:r>
          </a:p>
        </p:txBody>
      </p:sp>
    </p:spTree>
    <p:extLst>
      <p:ext uri="{BB962C8B-B14F-4D97-AF65-F5344CB8AC3E}">
        <p14:creationId xmlns:p14="http://schemas.microsoft.com/office/powerpoint/2010/main" val="424085266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74BB0F7-A4D3-4E09-B345-B241831BADE5}"/>
              </a:ext>
            </a:extLst>
          </p:cNvPr>
          <p:cNvSpPr/>
          <p:nvPr/>
        </p:nvSpPr>
        <p:spPr>
          <a:xfrm>
            <a:off x="-57151" y="1556792"/>
            <a:ext cx="6754333" cy="74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105000"/>
              </a:lnSpc>
            </a:pP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кого предназначены светофоры с изображёнными на них человечками?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A48114-99F1-4E6F-834A-E976F6E58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077" y="2804606"/>
            <a:ext cx="3571875" cy="35718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3394AE0-5090-4D0B-B2EF-BEF38214DEE4}"/>
              </a:ext>
            </a:extLst>
          </p:cNvPr>
          <p:cNvSpPr/>
          <p:nvPr/>
        </p:nvSpPr>
        <p:spPr>
          <a:xfrm>
            <a:off x="755576" y="4088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Конкурс</a:t>
            </a:r>
            <a:br>
              <a:rPr lang="ru-RU" sz="32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«Вопросы светофора.»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E3F740-B8CC-45F7-8CE9-0F8A490699E4}"/>
              </a:ext>
            </a:extLst>
          </p:cNvPr>
          <p:cNvSpPr txBox="1"/>
          <p:nvPr/>
        </p:nvSpPr>
        <p:spPr>
          <a:xfrm>
            <a:off x="5940152" y="314096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ДЛЯ ПЕШЕХОДОВ</a:t>
            </a:r>
          </a:p>
        </p:txBody>
      </p:sp>
    </p:spTree>
    <p:extLst>
      <p:ext uri="{BB962C8B-B14F-4D97-AF65-F5344CB8AC3E}">
        <p14:creationId xmlns:p14="http://schemas.microsoft.com/office/powerpoint/2010/main" val="165684811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B359060-89B3-4C66-A006-488BEEA7130D}"/>
              </a:ext>
            </a:extLst>
          </p:cNvPr>
          <p:cNvSpPr/>
          <p:nvPr/>
        </p:nvSpPr>
        <p:spPr>
          <a:xfrm>
            <a:off x="-9968" y="2060848"/>
            <a:ext cx="6650665" cy="40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just">
              <a:lnSpc>
                <a:spcPct val="105000"/>
              </a:lnSpc>
            </a:pP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означает мигающий сигнал светофора?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CE0B16C-2238-4233-8DE1-198D48BA49B6}"/>
              </a:ext>
            </a:extLst>
          </p:cNvPr>
          <p:cNvSpPr/>
          <p:nvPr/>
        </p:nvSpPr>
        <p:spPr>
          <a:xfrm>
            <a:off x="971600" y="116632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Конкурс</a:t>
            </a:r>
            <a:br>
              <a:rPr lang="ru-RU" sz="32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«Вопросы светофора.»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C6EC52-53DA-40B3-9A75-90434D83E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8" t="4520" r="2714"/>
          <a:stretch/>
        </p:blipFill>
        <p:spPr>
          <a:xfrm>
            <a:off x="251520" y="3068960"/>
            <a:ext cx="5184576" cy="3041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B7D024-AECD-4D18-94BB-94E7831B0F3C}"/>
              </a:ext>
            </a:extLst>
          </p:cNvPr>
          <p:cNvSpPr txBox="1"/>
          <p:nvPr/>
        </p:nvSpPr>
        <p:spPr>
          <a:xfrm>
            <a:off x="6012160" y="3212976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Ждите переключения сигнала</a:t>
            </a:r>
          </a:p>
        </p:txBody>
      </p:sp>
    </p:spTree>
    <p:extLst>
      <p:ext uri="{BB962C8B-B14F-4D97-AF65-F5344CB8AC3E}">
        <p14:creationId xmlns:p14="http://schemas.microsoft.com/office/powerpoint/2010/main" val="168096745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FF3321A-72CB-4453-A8E5-D62361B44FC3}"/>
              </a:ext>
            </a:extLst>
          </p:cNvPr>
          <p:cNvSpPr/>
          <p:nvPr/>
        </p:nvSpPr>
        <p:spPr>
          <a:xfrm>
            <a:off x="27647" y="1772816"/>
            <a:ext cx="6858000" cy="74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105000"/>
              </a:lnSpc>
            </a:pP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ли начинать переходить проезжую часть дороги на жёлтый сигнал светофора?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911004-7392-4125-BFCC-06847F84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830"/>
            <a:ext cx="6340390" cy="1347333"/>
          </a:xfrm>
          <a:prstGeom prst="rect">
            <a:avLst/>
          </a:prstGeom>
        </p:spPr>
      </p:pic>
      <p:pic>
        <p:nvPicPr>
          <p:cNvPr id="1026" name="Picture 2" descr="Похожее изображение">
            <a:extLst>
              <a:ext uri="{FF2B5EF4-FFF2-40B4-BE49-F238E27FC236}">
                <a16:creationId xmlns:a16="http://schemas.microsoft.com/office/drawing/2014/main" xmlns="" id="{3CBA498B-313A-48B4-B8FB-3ACF56EF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920208" cy="27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45F82C-3158-4183-82DB-5B7AE67393DD}"/>
              </a:ext>
            </a:extLst>
          </p:cNvPr>
          <p:cNvSpPr txBox="1"/>
          <p:nvPr/>
        </p:nvSpPr>
        <p:spPr>
          <a:xfrm>
            <a:off x="5652120" y="3429000"/>
            <a:ext cx="3491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Нельзя.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Надо подождать зеленого сигнала</a:t>
            </a:r>
          </a:p>
        </p:txBody>
      </p:sp>
    </p:spTree>
    <p:extLst>
      <p:ext uri="{BB962C8B-B14F-4D97-AF65-F5344CB8AC3E}">
        <p14:creationId xmlns:p14="http://schemas.microsoft.com/office/powerpoint/2010/main" val="365498655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B92A3DC-4942-44EC-84A2-C58E19E777D1}"/>
              </a:ext>
            </a:extLst>
          </p:cNvPr>
          <p:cNvSpPr/>
          <p:nvPr/>
        </p:nvSpPr>
        <p:spPr>
          <a:xfrm>
            <a:off x="0" y="1671256"/>
            <a:ext cx="6786230" cy="74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105000"/>
              </a:lnSpc>
            </a:pP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Сколько кругов в светофоре для пешеходов, а сколько для водителей?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7CA47E-1FC0-479E-BAF6-80A9FEB7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721" y="3400142"/>
            <a:ext cx="3393281" cy="27503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673635F-3D2F-4A19-8A12-627F3B335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430354"/>
            <a:ext cx="1935374" cy="22605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7DA829-422F-4CC8-8932-F698CA501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63339"/>
            <a:ext cx="6340390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9629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CAED684-2683-4E7D-AAB6-F31A31296E58}"/>
              </a:ext>
            </a:extLst>
          </p:cNvPr>
          <p:cNvSpPr/>
          <p:nvPr/>
        </p:nvSpPr>
        <p:spPr>
          <a:xfrm>
            <a:off x="0" y="1844824"/>
            <a:ext cx="6794205" cy="74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105000"/>
              </a:lnSpc>
            </a:pP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называется человек, который идёт по улице?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AA7771-AC5E-4450-BCB2-436A11166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429000"/>
            <a:ext cx="3168503" cy="23733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9E5827-CD75-4778-A170-E3825FBA0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652" y="2627586"/>
            <a:ext cx="3577940" cy="26800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875C17B-7EFD-43AE-B9DD-75EE2CD7D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0"/>
            <a:ext cx="6340390" cy="1347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3685E0-B578-4D23-9A36-4B6AE9E6B02D}"/>
              </a:ext>
            </a:extLst>
          </p:cNvPr>
          <p:cNvSpPr txBox="1"/>
          <p:nvPr/>
        </p:nvSpPr>
        <p:spPr>
          <a:xfrm>
            <a:off x="5364088" y="576708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пешеход</a:t>
            </a:r>
          </a:p>
        </p:txBody>
      </p:sp>
    </p:spTree>
    <p:extLst>
      <p:ext uri="{BB962C8B-B14F-4D97-AF65-F5344CB8AC3E}">
        <p14:creationId xmlns:p14="http://schemas.microsoft.com/office/powerpoint/2010/main" val="124473521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B03C82E-E1C6-45E6-991D-F22737D370C5}"/>
              </a:ext>
            </a:extLst>
          </p:cNvPr>
          <p:cNvSpPr/>
          <p:nvPr/>
        </p:nvSpPr>
        <p:spPr>
          <a:xfrm>
            <a:off x="179512" y="1795454"/>
            <a:ext cx="6299791" cy="143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105000"/>
              </a:lnSpc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из вас идёт вперёд только там, где переход? </a:t>
            </a:r>
          </a:p>
          <a:p>
            <a:pPr indent="171450" algn="ctr">
              <a:lnSpc>
                <a:spcPct val="105000"/>
              </a:lnSpc>
            </a:pPr>
            <a:endParaRPr lang="ru-RU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F66EE9-583F-490B-A33D-7B20AC7C9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103370"/>
            <a:ext cx="4473648" cy="375463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8205108-18A5-4236-92B9-BC764FEBBFB1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solidFill>
                  <a:srgbClr val="C00000"/>
                </a:solidFill>
                <a:latin typeface="Georgia" pitchFamily="18" charset="0"/>
              </a:rPr>
              <a:t>«Это я, это я, это все мои друзья»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6612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1107</TotalTime>
  <Words>836</Words>
  <Application>Microsoft Office PowerPoint</Application>
  <PresentationFormat>Экран (4:3)</PresentationFormat>
  <Paragraphs>242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Обычная</vt:lpstr>
      <vt:lpstr>ВИКТОРИНА   «Знатоки дорожного движения»   Подготовила учитель начальных классов  Сысоева О.А. </vt:lpstr>
      <vt:lpstr>«Приветствие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«Информация к размышлению»</vt:lpstr>
      <vt:lpstr>Презентация PowerPoint</vt:lpstr>
      <vt:lpstr>«Информация к размышлению»</vt:lpstr>
      <vt:lpstr>Конкурс «Кроссворды»</vt:lpstr>
      <vt:lpstr>Интерактивная игра  «Знатоки дорожного движения»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«Собери знаки»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«Знатоки дорожного движения</dc:title>
  <dc:creator>Анна</dc:creator>
  <cp:lastModifiedBy>Сысоева</cp:lastModifiedBy>
  <cp:revision>157</cp:revision>
  <dcterms:modified xsi:type="dcterms:W3CDTF">2021-03-26T11:00:19Z</dcterms:modified>
</cp:coreProperties>
</file>