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1" r:id="rId4"/>
    <p:sldId id="262" r:id="rId5"/>
    <p:sldId id="263" r:id="rId6"/>
    <p:sldId id="264" r:id="rId7"/>
    <p:sldId id="265" r:id="rId8"/>
    <p:sldId id="266" r:id="rId9"/>
    <p:sldId id="277" r:id="rId10"/>
    <p:sldId id="267" r:id="rId11"/>
    <p:sldId id="268" r:id="rId12"/>
    <p:sldId id="269" r:id="rId13"/>
    <p:sldId id="271" r:id="rId14"/>
    <p:sldId id="272" r:id="rId15"/>
    <p:sldId id="270" r:id="rId16"/>
    <p:sldId id="273" r:id="rId17"/>
    <p:sldId id="274" r:id="rId18"/>
    <p:sldId id="275" r:id="rId19"/>
    <p:sldId id="276" r:id="rId20"/>
    <p:sldId id="278" r:id="rId21"/>
    <p:sldId id="279" r:id="rId22"/>
    <p:sldId id="282" r:id="rId23"/>
    <p:sldId id="280" r:id="rId24"/>
    <p:sldId id="281" r:id="rId25"/>
    <p:sldId id="283" r:id="rId26"/>
    <p:sldId id="284" r:id="rId27"/>
    <p:sldId id="285" r:id="rId28"/>
    <p:sldId id="286" r:id="rId29"/>
    <p:sldId id="288" r:id="rId30"/>
    <p:sldId id="287" r:id="rId31"/>
    <p:sldId id="289" r:id="rId32"/>
    <p:sldId id="290" r:id="rId33"/>
    <p:sldId id="291" r:id="rId34"/>
    <p:sldId id="292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DFFF"/>
    <a:srgbClr val="FFFF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0"/>
  </p:normalViewPr>
  <p:slideViewPr>
    <p:cSldViewPr>
      <p:cViewPr>
        <p:scale>
          <a:sx n="85" d="100"/>
          <a:sy n="85" d="100"/>
        </p:scale>
        <p:origin x="-1382" y="11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01.04.2021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653380" y="262741"/>
            <a:ext cx="8239099" cy="633251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09" name="Rectangle 1"/>
          <p:cNvSpPr>
            <a:spLocks noChangeArrowheads="1"/>
          </p:cNvSpPr>
          <p:nvPr userDrawn="1"/>
        </p:nvSpPr>
        <p:spPr bwMode="auto">
          <a:xfrm>
            <a:off x="21200" y="6619885"/>
            <a:ext cx="109517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© Фокина Лидия Петровна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Picture 2" descr="http://img-fotki.yandex.ru/get/6709/16969765.141/0_74c93_8f7b4ea4_M.png"/>
          <p:cNvPicPr>
            <a:picLocks noChangeAspect="1" noChangeArrowheads="1"/>
          </p:cNvPicPr>
          <p:nvPr userDrawn="1"/>
        </p:nvPicPr>
        <p:blipFill>
          <a:blip r:embed="rId14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213247"/>
            <a:ext cx="1656184" cy="157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mg-fotki.yandex.ru/get/60015/200418627.15e/0_16ef73_a557fe6e_orig.png"/>
          <p:cNvPicPr>
            <a:picLocks noChangeAspect="1" noChangeArrowheads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062038"/>
            <a:ext cx="882502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971600" y="1124743"/>
            <a:ext cx="7742664" cy="5395378"/>
            <a:chOff x="951251" y="2222304"/>
            <a:chExt cx="7165477" cy="5683738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951251" y="2222304"/>
              <a:ext cx="7165477" cy="20426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Доклад на </a:t>
              </a:r>
              <a:r>
                <a:rPr lang="ru-RU" sz="6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РМО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6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951251" y="5863419"/>
              <a:ext cx="7165475" cy="20426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40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Подготовила </a:t>
              </a:r>
              <a:r>
                <a:rPr lang="ru-RU" sz="24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: </a:t>
              </a:r>
              <a:r>
                <a:rPr lang="ru-RU" sz="2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Климахина </a:t>
              </a:r>
              <a:r>
                <a:rPr lang="ru-RU" sz="24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Т.В. </a:t>
              </a:r>
              <a:r>
                <a:rPr lang="ru-RU" sz="240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воспитатель  структурного </a:t>
              </a:r>
              <a:r>
                <a:rPr lang="ru-RU" sz="24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отделения </a:t>
              </a:r>
              <a:r>
                <a:rPr lang="ru-RU" sz="240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 начального общего </a:t>
              </a:r>
              <a:r>
                <a:rPr lang="ru-RU" sz="24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образования </a:t>
              </a:r>
              <a:r>
                <a:rPr lang="ru-RU" sz="240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 с </a:t>
              </a:r>
              <a:r>
                <a:rPr lang="ru-RU" sz="24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дошкольными группами </a:t>
              </a:r>
              <a:r>
                <a:rPr lang="ru-RU" sz="240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 МКОУ </a:t>
              </a:r>
              <a:r>
                <a:rPr lang="ru-RU" sz="24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«КСОШ №2</a:t>
              </a:r>
              <a:r>
                <a:rPr lang="ru-RU" sz="240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»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40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Апрель, 2021</a:t>
              </a:r>
              <a:endParaRPr lang="ru-RU" sz="2400" dirty="0">
                <a:solidFill>
                  <a:srgbClr val="C000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115616" y="2204864"/>
            <a:ext cx="73448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педагогических технологий в практической деятельности с детьми дошкольного возраста в условиях реализации ФГОС ДО»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332656"/>
            <a:ext cx="7920880" cy="7602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u="sng" dirty="0">
                <a:latin typeface="Cambria" panose="02040503050406030204" pitchFamily="18" charset="0"/>
                <a:ea typeface="Cambria" panose="02040503050406030204" pitchFamily="18" charset="0"/>
              </a:rPr>
              <a:t>Технологии проектной деятельности</a:t>
            </a:r>
            <a:r>
              <a:rPr lang="ru-RU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ru-RU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ru-RU" sz="3200" i="1" dirty="0">
                <a:latin typeface="Cambria" panose="02040503050406030204" pitchFamily="18" charset="0"/>
                <a:ea typeface="Cambria" panose="02040503050406030204" pitchFamily="18" charset="0"/>
              </a:rPr>
              <a:t>Метод проектов - </a:t>
            </a:r>
            <a:r>
              <a:rPr lang="ru-RU" sz="3200" dirty="0">
                <a:latin typeface="Cambria" panose="02040503050406030204" pitchFamily="18" charset="0"/>
                <a:ea typeface="Cambria" panose="02040503050406030204" pitchFamily="18" charset="0"/>
              </a:rPr>
              <a:t>система обучения, при которой дети приобретают знания в процессе планирования и выполнения постоянно усложняющихся практических заданий </a:t>
            </a:r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– проектов</a:t>
            </a:r>
          </a:p>
          <a:p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Э</a:t>
            </a:r>
            <a:r>
              <a:rPr lang="ru-RU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тапы :</a:t>
            </a:r>
            <a:endParaRPr lang="ru-RU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Организационный-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 в процессе которого педагоги тщательно готовятся к проведению проекта.</a:t>
            </a:r>
          </a:p>
          <a:p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Продуктивный- 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представляющий совместную деятельность детей и взрослых по решению проблемы и задач проекта.</a:t>
            </a:r>
          </a:p>
          <a:p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Презентативный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 - 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подготовка и представление результатов деятельности.</a:t>
            </a:r>
          </a:p>
          <a:p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Итоговый- 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на котором происходит совместное обсуждение хода и результатов проекта, постановка новой проблемы.</a:t>
            </a:r>
          </a:p>
          <a:p>
            <a:endParaRPr lang="ru-RU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321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9928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Этапы :</a:t>
            </a:r>
          </a:p>
          <a:p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Организационный-</a:t>
            </a:r>
            <a:r>
              <a:rPr lang="ru-RU" sz="2800" dirty="0">
                <a:latin typeface="Cambria" panose="02040503050406030204" pitchFamily="18" charset="0"/>
                <a:ea typeface="Cambria" panose="02040503050406030204" pitchFamily="18" charset="0"/>
              </a:rPr>
              <a:t> в процессе которого педагоги тщательно готовятся к проведению проекта.</a:t>
            </a:r>
          </a:p>
          <a:p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Продуктивный- </a:t>
            </a:r>
            <a:r>
              <a:rPr lang="ru-RU" sz="2800" dirty="0">
                <a:latin typeface="Cambria" panose="02040503050406030204" pitchFamily="18" charset="0"/>
                <a:ea typeface="Cambria" panose="02040503050406030204" pitchFamily="18" charset="0"/>
              </a:rPr>
              <a:t>представляющий совместную деятельность детей и взрослых по решению проблемы и задач проекта.</a:t>
            </a:r>
          </a:p>
          <a:p>
            <a:r>
              <a:rPr lang="ru-RU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Презентативный</a:t>
            </a:r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 - </a:t>
            </a:r>
            <a:r>
              <a:rPr lang="ru-RU" sz="2800" dirty="0">
                <a:latin typeface="Cambria" panose="02040503050406030204" pitchFamily="18" charset="0"/>
                <a:ea typeface="Cambria" panose="02040503050406030204" pitchFamily="18" charset="0"/>
              </a:rPr>
              <a:t>подготовка и представление результатов деятельности.</a:t>
            </a:r>
          </a:p>
          <a:p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Итоговый- </a:t>
            </a:r>
            <a:r>
              <a:rPr lang="ru-RU" sz="2800" dirty="0">
                <a:latin typeface="Cambria" panose="02040503050406030204" pitchFamily="18" charset="0"/>
                <a:ea typeface="Cambria" panose="02040503050406030204" pitchFamily="18" charset="0"/>
              </a:rPr>
              <a:t>на котором происходит совместное обсуждение хода и результатов проекта, постановка новой проблемы.</a:t>
            </a:r>
          </a:p>
        </p:txBody>
      </p:sp>
    </p:spTree>
    <p:extLst>
      <p:ext uri="{BB962C8B-B14F-4D97-AF65-F5344CB8AC3E}">
        <p14:creationId xmlns:p14="http://schemas.microsoft.com/office/powerpoint/2010/main" val="3492185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5816" y="332656"/>
            <a:ext cx="39310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Проект 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«Осень разноцветная»</a:t>
            </a:r>
            <a:endParaRPr lang="ru-RU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IMG201909260912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437112"/>
            <a:ext cx="4151313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9322" y="487893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Аппликация «Огурцы и </a:t>
            </a:r>
            <a:endParaRPr lang="ru-RU" dirty="0" smtClean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помидоры </a:t>
            </a:r>
            <a:r>
              <a:rPr lang="ru-RU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лежат на тарелке»</a:t>
            </a:r>
            <a:endParaRPr lang="ru-RU" i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122" name="Picture 2" descr="20191016_095712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5353050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68018" y="1196752"/>
            <a:ext cx="27964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Просмотр презентации </a:t>
            </a:r>
            <a:endParaRPr lang="ru-RU" dirty="0" smtClean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"</a:t>
            </a:r>
            <a:r>
              <a:rPr lang="ru-RU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Осень в творчестве </a:t>
            </a:r>
            <a:endParaRPr lang="ru-RU" dirty="0" smtClean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русских </a:t>
            </a:r>
            <a:r>
              <a:rPr lang="ru-RU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художников" </a:t>
            </a:r>
            <a:endParaRPr lang="ru-RU" dirty="0" smtClean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 </a:t>
            </a:r>
            <a:r>
              <a:rPr lang="ru-RU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музыку </a:t>
            </a:r>
            <a:r>
              <a:rPr lang="ru-RU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А.Вивальди</a:t>
            </a:r>
            <a:r>
              <a:rPr lang="ru-RU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dirty="0" smtClean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"</a:t>
            </a:r>
            <a:r>
              <a:rPr lang="ru-RU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Времена года"</a:t>
            </a:r>
            <a:endParaRPr lang="ru-RU" i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682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G201910071134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841" y="980728"/>
            <a:ext cx="2547819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334397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Экскурсия в природу </a:t>
            </a:r>
            <a:endParaRPr lang="ru-RU" dirty="0" smtClean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</a:t>
            </a:r>
            <a:r>
              <a:rPr lang="ru-RU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Лес, точно терем расписной ».</a:t>
            </a:r>
            <a:endParaRPr lang="ru-RU" i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3" descr="IMG201910071130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00808"/>
            <a:ext cx="4520772" cy="213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55976" y="384993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Прогулка по </a:t>
            </a:r>
            <a:r>
              <a:rPr lang="ru-RU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территории </a:t>
            </a:r>
            <a:endParaRPr lang="ru-RU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(отмечаем признаки </a:t>
            </a:r>
            <a:r>
              <a:rPr lang="ru-RU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осени</a:t>
            </a:r>
            <a:r>
              <a:rPr lang="ru-RU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 собираем </a:t>
            </a:r>
          </a:p>
          <a:p>
            <a:pPr algn="ctr"/>
            <a:r>
              <a:rPr lang="ru-RU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</a:t>
            </a:r>
            <a:r>
              <a:rPr lang="ru-RU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риродный материал</a:t>
            </a:r>
            <a:r>
              <a:rPr lang="ru-RU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endParaRPr lang="ru-RU" i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224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G201910140925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2411760" cy="509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IMG201910140938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176528"/>
            <a:ext cx="2497138" cy="528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IMG201910140939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212246"/>
            <a:ext cx="2465388" cy="520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27984" y="765394"/>
            <a:ext cx="4056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Дидактическая игра «Вкусный обед»</a:t>
            </a:r>
            <a:endParaRPr lang="ru-RU" i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488395"/>
            <a:ext cx="24291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Дидактическая игра </a:t>
            </a:r>
            <a:endParaRPr lang="ru-RU" dirty="0" smtClean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</a:t>
            </a:r>
            <a:r>
              <a:rPr lang="ru-RU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Чудесный мешочек»</a:t>
            </a:r>
            <a:endParaRPr lang="ru-RU" i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412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G201910170757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5640388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660232" y="980728"/>
            <a:ext cx="20408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Рисуем фрукты и </a:t>
            </a:r>
            <a:endParaRPr lang="ru-RU" dirty="0" smtClean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овощи </a:t>
            </a:r>
            <a:r>
              <a:rPr lang="ru-RU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 песке</a:t>
            </a:r>
            <a:endParaRPr lang="ru-RU" i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5" name="Picture 3" descr="IMG201910170742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533" y="3501008"/>
            <a:ext cx="5927725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27665" y="3933056"/>
            <a:ext cx="22541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Постановка сценки </a:t>
            </a:r>
            <a:endParaRPr lang="ru-RU" dirty="0" smtClean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</a:t>
            </a:r>
            <a:r>
              <a:rPr lang="ru-RU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Таня и овощи»</a:t>
            </a:r>
            <a:endParaRPr lang="ru-RU" i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220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G2019101707254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28537"/>
            <a:ext cx="4032448" cy="242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IMG201910170739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268" y="4077072"/>
            <a:ext cx="4851764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Конкурс поделок и рисунков для родителей и детей «Осень»</a:t>
            </a:r>
            <a:endParaRPr lang="ru-RU" i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810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G-20191113-WA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3"/>
            <a:ext cx="3096344" cy="551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 descr="C:\Users\User\Desktop\Климахина Т.В\IMG-20191113-WA000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104" y="1180069"/>
            <a:ext cx="3024336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419872" y="476672"/>
            <a:ext cx="3181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Праздник «В гостях у осени»</a:t>
            </a:r>
            <a:endParaRPr lang="ru-RU" i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941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404664"/>
            <a:ext cx="79928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Технология исследовательской деятельности.</a:t>
            </a:r>
            <a:r>
              <a:rPr lang="ru-RU" sz="3200" u="sng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1481882"/>
            <a:ext cx="7632848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Цель исследовательской деятельности в детском саду- сформировать у дошкольников основные ключевые компетенции, способность к исследовательскому типу мышления. Эксперимент используется в обучении для ознакомления детей со свойствами, не лежащими на поверхности изучаемого объекта. Новое знание вводится, не в готовом виде, а через самостоятельное «открытие» его детьми. При организации экспериментальной деятельности дети приобщаются к посильной исследовательской деятельности</a:t>
            </a:r>
            <a:r>
              <a:rPr lang="ru-RU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6134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провела  в 2016-2017 году\02.11.16 открытое занятие Путешествие к Королеве воды\фото с занятие\фото (3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3094558" cy="250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G:\провела  в 2016-2017 году\02.11.16 открытое занятие Путешествие к Королеве воды\фото с занятие\фото (4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642918"/>
            <a:ext cx="3672402" cy="250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все фото\IMG_20161027_1719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976815" y="3738565"/>
            <a:ext cx="3048021" cy="2286016"/>
          </a:xfrm>
          <a:prstGeom prst="rect">
            <a:avLst/>
          </a:prstGeom>
          <a:noFill/>
        </p:spPr>
      </p:pic>
      <p:pic>
        <p:nvPicPr>
          <p:cNvPr id="2054" name="Picture 6" descr="F:\все фото\IMG_20161027_1716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3429000"/>
            <a:ext cx="3471778" cy="26038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5549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404664"/>
            <a:ext cx="748883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Cambria" panose="02040503050406030204" pitchFamily="18" charset="0"/>
                <a:ea typeface="Cambria" panose="02040503050406030204" pitchFamily="18" charset="0"/>
              </a:rPr>
              <a:t>Современные педагогические технологии в дошкольном образовании направлены на реализацию государственных стандартов дошкольного образования. Принципиально важной стороной в педагогической технологии является позиция ребенка в </a:t>
            </a:r>
            <a:r>
              <a:rPr lang="ru-RU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воспитательно</a:t>
            </a:r>
            <a:r>
              <a:rPr lang="ru-RU" sz="2800" dirty="0">
                <a:latin typeface="Cambria" panose="02040503050406030204" pitchFamily="18" charset="0"/>
                <a:ea typeface="Cambria" panose="02040503050406030204" pitchFamily="18" charset="0"/>
              </a:rPr>
              <a:t>-образовательном процессе, отношение к ребенку со стороны взрослых. Взрослый в общении с детьми придерживается положения: «Не рядом, не над ним, а вместе!». Его цель – содействовать становлению ребенка как личности.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71472" y="571480"/>
            <a:ext cx="83343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Информационно-коммуникационные технологии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857224" y="0"/>
            <a:ext cx="8286776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en-US" sz="1400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en-US" sz="2000" dirty="0" smtClean="0">
              <a:latin typeface="Cambria Math" pitchFamily="18" charset="0"/>
              <a:ea typeface="Cambria Math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 Math" pitchFamily="18" charset="0"/>
              <a:ea typeface="Cambria Math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Под ИКТ подразумевается использование компьютера, 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 Math" pitchFamily="18" charset="0"/>
              <a:ea typeface="Cambria Math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Интернета, телевизора, видео, DVD, CD, мультимедиа, 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 Math" pitchFamily="18" charset="0"/>
              <a:ea typeface="Cambria Math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аудиовизуального оборудования, то есть всего того, 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 Math" pitchFamily="18" charset="0"/>
              <a:ea typeface="Cambria Math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что может представлять широкие возможности для коммуникации.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 Math" pitchFamily="18" charset="0"/>
              <a:ea typeface="Cambria Math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По направлениям использования информационно-коммуникационных</a:t>
            </a:r>
            <a:r>
              <a:rPr lang="en-US" sz="2000" dirty="0" smtClean="0"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n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технологий в системе деятельности ДОУ мы делим на: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 Math" pitchFamily="18" charset="0"/>
              <a:ea typeface="Cambria Math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использование ИКТ при организации воспитательно-образовательного процесса с детьми;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 Math" pitchFamily="18" charset="0"/>
              <a:ea typeface="Cambria Math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использование ИКТ в процессе взаимодействия педагогов с родителями;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 Math" pitchFamily="18" charset="0"/>
              <a:ea typeface="Cambria Math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использование ИКТ в процессе и организации методической работы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 Math" pitchFamily="18" charset="0"/>
              <a:ea typeface="Cambria Math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с педагогическими кадрами.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 Math" pitchFamily="18" charset="0"/>
              <a:ea typeface="Cambria Math" pitchFamily="18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:\фото\20191016_095712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428604"/>
            <a:ext cx="6215106" cy="2943211"/>
          </a:xfrm>
          <a:prstGeom prst="rect">
            <a:avLst/>
          </a:prstGeom>
          <a:noFill/>
        </p:spPr>
      </p:pic>
      <p:pic>
        <p:nvPicPr>
          <p:cNvPr id="34819" name="Picture 3" descr="H:\фото\IMG201911190906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3500438"/>
            <a:ext cx="6310250" cy="29882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User\Downloads\IMG_21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50067" y="2035959"/>
            <a:ext cx="4286280" cy="3214710"/>
          </a:xfrm>
          <a:prstGeom prst="rect">
            <a:avLst/>
          </a:prstGeom>
          <a:noFill/>
        </p:spPr>
      </p:pic>
      <p:pic>
        <p:nvPicPr>
          <p:cNvPr id="36867" name="Picture 3" descr="C:\Users\User\Downloads\IMG_21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571480"/>
            <a:ext cx="3676541" cy="2757406"/>
          </a:xfrm>
          <a:prstGeom prst="rect">
            <a:avLst/>
          </a:prstGeom>
          <a:noFill/>
        </p:spPr>
      </p:pic>
      <p:pic>
        <p:nvPicPr>
          <p:cNvPr id="36868" name="Picture 4" descr="C:\Users\User\Downloads\IMG_24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500438"/>
            <a:ext cx="3828968" cy="2871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857224" y="0"/>
            <a:ext cx="8001056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sng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Личностно-ориентированные технологии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Личностно-ориентированные технологии ставят личность ребенка в центр всей системы дошкольного образования, которая заключается в обеспечении комфортных условий в семье и ДОУ для реализации имеющихся природных потенциалов ребенка. Личностно-ориентированная технология реализуется в развивающей предметно-пространственной среде, которая отвечает требованиям содержания новых образовательных программ, соответствующих ФГОС ДО.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76" y="428604"/>
            <a:ext cx="75009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 smtClean="0">
                <a:solidFill>
                  <a:schemeClr val="accent1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Технология </a:t>
            </a:r>
            <a:r>
              <a:rPr lang="ru-RU" sz="3200" b="1" u="sng" dirty="0" err="1" smtClean="0">
                <a:solidFill>
                  <a:schemeClr val="accent1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портфолио</a:t>
            </a:r>
            <a:r>
              <a:rPr lang="ru-RU" sz="3200" b="1" u="sng" dirty="0" smtClean="0">
                <a:solidFill>
                  <a:schemeClr val="accent1">
                    <a:lumMod val="75000"/>
                  </a:schemeClr>
                </a:solidFill>
                <a:latin typeface="Cambria Math" pitchFamily="18" charset="0"/>
                <a:ea typeface="Cambria Math" pitchFamily="18" charset="0"/>
              </a:rPr>
              <a:t> дошкольника и воспитателя.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582341"/>
            <a:ext cx="7776864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Цель использования данной технологии заключается в сборе всех достижений субъекта воспитательно-образовательного процесса в единое целое и представление таким образом тенденции результатов образования. </a:t>
            </a:r>
          </a:p>
          <a:p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  Портфолио - это копилка личных достижений ребенка в разнообразных видах деятельности, его успехов, положительных эмоций, возможность еще раз пережить приятные моменты своей жизни, это своеобразный маршрут развития ребенка</a:t>
            </a:r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sz="20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Портфолио 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педагога – индивидуальная папка, в которой зафиксированы личные профессиональные достижения в образовательной деятельности, результаты обучения, воспитания и развития воспитанников, вклад педагога в развитие системы образования.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ладыка\Downloads\ori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9149"/>
            <a:ext cx="3960440" cy="547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владыка\Desktop\26 Школ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63534"/>
            <a:ext cx="3672408" cy="550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83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260648"/>
            <a:ext cx="50638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u="sng" dirty="0">
                <a:latin typeface="Cambria" panose="02040503050406030204" pitchFamily="18" charset="0"/>
                <a:ea typeface="Cambria" panose="02040503050406030204" pitchFamily="18" charset="0"/>
              </a:rPr>
              <a:t>Игровые технологии.</a:t>
            </a:r>
            <a:r>
              <a:rPr lang="ru-RU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904677"/>
            <a:ext cx="799288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Игровые технологии являются основой всего дошкольного образования. В свете федерального государственного образовательного стандарта личность ребенка выносится на первый план, и теперь все дошкольное детство должно быть посвящено игре. В данном контексте игры имеют много познавательных, обучающих функций. В саду часто используются всевозможные дидактические, сюжетно-ролевые, подвижные, народные игры. </a:t>
            </a:r>
            <a:endParaRPr lang="ru-RU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 Особенностью 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игровых технологий является то, что игровые моменты проникают во все виды деятельности детей: труд и игра, учебная деятельность и игра, повседневная бытовая деятельность, связанная с выполнением режима дня  и игра.</a:t>
            </a:r>
          </a:p>
          <a:p>
            <a:endParaRPr lang="ru-RU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90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провела  в 2016-2017 году\02.11.16 открытое занятие Путешествие к Королеве воды\фото с занятие\фот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108" y="764704"/>
            <a:ext cx="3808567" cy="270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провела  в 2016-2017 году\02.11.16 открытое занятие Путешествие к Королеве воды\фото с занятие\фото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573016"/>
            <a:ext cx="4501877" cy="270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99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E:\все фото\IMG_20161027_1022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33574" y="520343"/>
            <a:ext cx="3285074" cy="246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IMG_22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7537" y="672834"/>
            <a:ext cx="336037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все фото\IMG_20161027_0948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117" y="4149830"/>
            <a:ext cx="3257411" cy="244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E:\все фото\IMG_20161214_101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149830"/>
            <a:ext cx="3090392" cy="23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все фото\IMG_20161027_0941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740952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9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196752"/>
            <a:ext cx="74888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ТРИЗ преподносит сложный материал в легкой и доступной форме для ребенка. Дети познают мир через сказки и повседневные ситуации. Целью использования этой технологии в детском саду является развитие таких качеств мышления, как гибкость, мобильность, системность, диалектика; поисковая деятельность, стремление к новизне; речевое и творческое воображение. </a:t>
            </a:r>
          </a:p>
          <a:p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Основная задача использования технологии ТРИЗ в дошкольном возрасте — внушить ребенку радость и желание к творческим открытиям. </a:t>
            </a:r>
            <a:endParaRPr lang="ru-RU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83768" y="404664"/>
            <a:ext cx="46132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u="sng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Технология </a:t>
            </a:r>
            <a:r>
              <a:rPr lang="ru-RU" sz="3600" b="1" u="sng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«ТРИЗ»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59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382013"/>
            <a:ext cx="76328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Педагогическая </a:t>
            </a:r>
            <a:r>
              <a:rPr lang="ru-RU" sz="2800" dirty="0">
                <a:latin typeface="Cambria" panose="02040503050406030204" pitchFamily="18" charset="0"/>
                <a:ea typeface="Cambria" panose="02040503050406030204" pitchFamily="18" charset="0"/>
              </a:rPr>
              <a:t>технология — это набор психолого-педагогических установок, определяющих особый набор и использование форм, методов обучения и воспитания, учебных инструментов; это организационно-методический инструмент для организации педагогического процесса</a:t>
            </a:r>
            <a:r>
              <a:rPr lang="ru-RU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ru-RU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C:\Users\Елена\Desktop\Климахина\РМО\5f8698125038f5825341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555331"/>
            <a:ext cx="4536504" cy="302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20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провела  в 2016-2017 году\12.01.2017 отк занятие с дарами фребеля\фото с нод дары фребеля\IMG_40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85853"/>
            <a:ext cx="3168352" cy="210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провела  в 2016-2017 году\12.01.2017 отк занятие с дарами фребеля\фото с нод дары фребеля\IMG_40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42695"/>
            <a:ext cx="3214338" cy="214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все фото\IMG_09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406" y="3501008"/>
            <a:ext cx="3552597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все фото\IMG_20161027_1600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98809" y="3495469"/>
            <a:ext cx="3412053" cy="255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5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240388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Технологии создания предметно-развивающей среды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440717"/>
            <a:ext cx="820891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Задача педагогических работников в детском саду состоит в умении моделировать социокультурную, пространственно-предметную развивающую среду, которая бы позволила ребенку проявить, развивать способности, познавать способы образного воссоздания мира и языка искусств, реализовывать познавательно-эстетические и культурно-коммуникативные потребности в свободном выборе. Моделирование предметной среды создает условия и для взаимодействия, сотрудничества, </a:t>
            </a:r>
            <a:r>
              <a:rPr lang="ru-RU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взаимообучения</a:t>
            </a:r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 детей.</a:t>
            </a:r>
          </a:p>
          <a:p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Построение предметно-развивающей среды - это внешние условия педагогического процесса, позволяющее организовать самостоятельную деятельность ребенка, направленную на его саморазвитие под наблюдением взрослого.</a:t>
            </a:r>
          </a:p>
          <a:p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Среда должна выполнять образовательную, развивающую, воспитывающую, стимулирующую, организационную, коммуникативную функции. Но самое главное - она должна работать на развитие самостоятельности и самодеятельности ребенка.</a:t>
            </a:r>
          </a:p>
        </p:txBody>
      </p:sp>
    </p:spTree>
    <p:extLst>
      <p:ext uri="{BB962C8B-B14F-4D97-AF65-F5344CB8AC3E}">
        <p14:creationId xmlns:p14="http://schemas.microsoft.com/office/powerpoint/2010/main" val="21741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335136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ЦЕНТРЫ ИГРЫ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3" descr="D:\фото в презентацию\IMG202011271008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90" y="768038"/>
            <a:ext cx="2959948" cy="140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83468" y="3789040"/>
            <a:ext cx="2500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СТРОИТЕЛЬНО-КОНСТРУКТИВНЫЙ</a:t>
            </a:r>
          </a:p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ЦЕНТР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873" y="4712370"/>
            <a:ext cx="2654046" cy="1867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432" y="768038"/>
            <a:ext cx="2448272" cy="161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841850"/>
            <a:ext cx="2077456" cy="154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04568" y="388164"/>
            <a:ext cx="2015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ЦЕНТР ПРИРОДЫ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156" y="2240580"/>
            <a:ext cx="1696622" cy="1613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72836" y="2784727"/>
            <a:ext cx="1887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ЦЕНТР </a:t>
            </a:r>
            <a:endParaRPr lang="ru-RU" dirty="0" smtClean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БЕЗОПАСНОСТИ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3" descr="C:\Users\владыка\Desktop\Новая папка (2)\IMG202002281003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69" y="3505683"/>
            <a:ext cx="1142872" cy="241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803766" y="2440769"/>
            <a:ext cx="2016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ЦЕНТР </a:t>
            </a:r>
          </a:p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МАТЕМАТИКИ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2" descr="C:\Users\владыка\Desktop\Новая папка (2)\IMG2020120115040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047206"/>
            <a:ext cx="1800200" cy="305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владыка\Desktop\Новая папка (2)\Снимок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087100"/>
            <a:ext cx="1880966" cy="301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684183" y="2579268"/>
            <a:ext cx="2336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ЦЕНТР ТВОРЧЕСТВА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2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620688"/>
            <a:ext cx="734481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Использование инновационных технологий по силам каждому педагогу, а их внедрение способствует выходу дошкольного образования на качественно новый уровень, доказывающий обоснованность обозначения дошкольного детства как начальной ступени образования в системе общего образования личности. </a:t>
            </a:r>
          </a:p>
        </p:txBody>
      </p:sp>
    </p:spTree>
    <p:extLst>
      <p:ext uri="{BB962C8B-B14F-4D97-AF65-F5344CB8AC3E}">
        <p14:creationId xmlns:p14="http://schemas.microsoft.com/office/powerpoint/2010/main" val="292039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556792"/>
            <a:ext cx="741696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ЗА ВНИМАНИЕ!!!</a:t>
            </a:r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146" name="Picture 2" descr="C:\Users\владыка\Downloads\OLez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235816"/>
            <a:ext cx="302433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06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620688"/>
            <a:ext cx="7848872" cy="4984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Цель внедрения инновационных педагогических технологий в </a:t>
            </a:r>
            <a:r>
              <a:rPr lang="ru-RU" sz="2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воспитательно</a:t>
            </a:r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-образовательный процесс ДОУ: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– улучшение качества дошкольного образования и профессиональных навыков педагогического коллектива;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 – формирование активности ребенка в познании окружающей действительности, раскрытие индивидуальности в процессе взаимодействия между всеми субъектами </a:t>
            </a:r>
            <a:r>
              <a:rPr lang="ru-RU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воспитательно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-образовательных отношений (педагогами, детьми, родителями).</a:t>
            </a:r>
          </a:p>
        </p:txBody>
      </p:sp>
    </p:spTree>
    <p:extLst>
      <p:ext uri="{BB962C8B-B14F-4D97-AF65-F5344CB8AC3E}">
        <p14:creationId xmlns:p14="http://schemas.microsoft.com/office/powerpoint/2010/main" val="232147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260648"/>
            <a:ext cx="7848872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 </a:t>
            </a:r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</a:rPr>
              <a:t>Основные требования (критерии) педагогической технологии:</a:t>
            </a: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концептуальность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 – опора на определенную научную концепцию, включающую философское, психологическое, дидактическое и социально-педагогическое обоснование достижения образовательных целей;</a:t>
            </a:r>
          </a:p>
          <a:p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- системность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 – технология должна обладать всеми признаками системы (логикой процесса, взаимосвязью его частей, целостностью);</a:t>
            </a:r>
          </a:p>
          <a:p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- управляемость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 – возможность диагностического целеполагания, планирования, проектирования процесса обучения, поэтапной диагностики, варьирования средств и методов с целью коррекции результатов;</a:t>
            </a:r>
          </a:p>
          <a:p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- эффективность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 – современные педагогические технологии, существующие в конкретных условиях, должны быть эффективными по результатам и оптимальными по затратам, гарантировать достижение определенного стандарта обучения;</a:t>
            </a:r>
          </a:p>
          <a:p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ru-RU" b="1" dirty="0" err="1">
                <a:latin typeface="Cambria" panose="02040503050406030204" pitchFamily="18" charset="0"/>
                <a:ea typeface="Cambria" panose="02040503050406030204" pitchFamily="18" charset="0"/>
              </a:rPr>
              <a:t>воспроизводимость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 – возможность применения (повторения, воспроизведения) образовательной технологии в образовательных учреждениях, т.е. технология как педагогический инструмент должна быть гарантированно эффективна в руках любого педагога, использующего ее, независимо от его опыта, стажа, возраста и личностных особенностей.</a:t>
            </a:r>
          </a:p>
        </p:txBody>
      </p:sp>
    </p:spTree>
    <p:extLst>
      <p:ext uri="{BB962C8B-B14F-4D97-AF65-F5344CB8AC3E}">
        <p14:creationId xmlns:p14="http://schemas.microsoft.com/office/powerpoint/2010/main" val="163347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476672"/>
            <a:ext cx="8136904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800" b="1" dirty="0">
                <a:latin typeface="Cambria" panose="02040503050406030204" pitchFamily="18" charset="0"/>
                <a:ea typeface="Cambria" panose="02040503050406030204" pitchFamily="18" charset="0"/>
              </a:rPr>
              <a:t>К числу современных образовательных технологий можно отнести:</a:t>
            </a:r>
          </a:p>
          <a:p>
            <a:pPr marL="457200" lvl="0" indent="-457200" fontAlgn="base">
              <a:buFont typeface="Wingdings" panose="05000000000000000000" pitchFamily="2" charset="2"/>
              <a:buChar char="Ø"/>
            </a:pPr>
            <a:r>
              <a:rPr lang="ru-RU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здоровьесберегающие</a:t>
            </a:r>
            <a:r>
              <a:rPr lang="ru-RU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технологии;</a:t>
            </a:r>
          </a:p>
          <a:p>
            <a:pPr marL="457200" lvl="0" indent="-457200" fontAlgn="base"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технологии </a:t>
            </a:r>
            <a:r>
              <a:rPr lang="ru-RU" sz="2800" dirty="0">
                <a:latin typeface="Cambria" panose="02040503050406030204" pitchFamily="18" charset="0"/>
                <a:ea typeface="Cambria" panose="02040503050406030204" pitchFamily="18" charset="0"/>
              </a:rPr>
              <a:t>проектной </a:t>
            </a:r>
            <a:r>
              <a:rPr lang="ru-RU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деятельности;</a:t>
            </a:r>
          </a:p>
          <a:p>
            <a:pPr marL="457200" lvl="0" indent="-457200" fontAlgn="base"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технология </a:t>
            </a:r>
            <a:r>
              <a:rPr lang="ru-RU" sz="2800" dirty="0">
                <a:latin typeface="Cambria" panose="02040503050406030204" pitchFamily="18" charset="0"/>
                <a:ea typeface="Cambria" panose="02040503050406030204" pitchFamily="18" charset="0"/>
              </a:rPr>
              <a:t>исследовательской деятельности</a:t>
            </a:r>
          </a:p>
          <a:p>
            <a:pPr marL="457200" lvl="0" indent="-457200" fontAlgn="base"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информационно-коммуникационные </a:t>
            </a:r>
            <a:r>
              <a:rPr lang="ru-RU" sz="2800" dirty="0">
                <a:latin typeface="Cambria" panose="02040503050406030204" pitchFamily="18" charset="0"/>
                <a:ea typeface="Cambria" panose="02040503050406030204" pitchFamily="18" charset="0"/>
              </a:rPr>
              <a:t>технологии;</a:t>
            </a:r>
          </a:p>
          <a:p>
            <a:pPr marL="457200" lvl="0" indent="-457200" fontAlgn="base">
              <a:buFont typeface="Wingdings" panose="05000000000000000000" pitchFamily="2" charset="2"/>
              <a:buChar char="Ø"/>
            </a:pPr>
            <a:r>
              <a:rPr lang="ru-RU" sz="2800" dirty="0">
                <a:latin typeface="Cambria" panose="02040503050406030204" pitchFamily="18" charset="0"/>
                <a:ea typeface="Cambria" panose="02040503050406030204" pitchFamily="18" charset="0"/>
              </a:rPr>
              <a:t>личностно-ориентированные технологии;</a:t>
            </a:r>
          </a:p>
          <a:p>
            <a:pPr marL="457200" lvl="0" indent="-457200" fontAlgn="base">
              <a:buFont typeface="Wingdings" panose="05000000000000000000" pitchFamily="2" charset="2"/>
              <a:buChar char="Ø"/>
            </a:pPr>
            <a:r>
              <a:rPr lang="ru-RU" sz="2800" dirty="0">
                <a:latin typeface="Cambria" panose="02040503050406030204" pitchFamily="18" charset="0"/>
                <a:ea typeface="Cambria" panose="02040503050406030204" pitchFamily="18" charset="0"/>
              </a:rPr>
              <a:t>технология портфолио дошкольника и воспитателя</a:t>
            </a:r>
          </a:p>
          <a:p>
            <a:pPr marL="457200" lvl="0" indent="-457200" fontAlgn="base">
              <a:buFont typeface="Wingdings" panose="05000000000000000000" pitchFamily="2" charset="2"/>
              <a:buChar char="Ø"/>
            </a:pPr>
            <a:r>
              <a:rPr lang="ru-RU" sz="2800" dirty="0">
                <a:latin typeface="Cambria" panose="02040503050406030204" pitchFamily="18" charset="0"/>
                <a:ea typeface="Cambria" panose="02040503050406030204" pitchFamily="18" charset="0"/>
              </a:rPr>
              <a:t>игровая технология</a:t>
            </a:r>
          </a:p>
          <a:p>
            <a:pPr marL="457200" lvl="0" indent="-457200" fontAlgn="base">
              <a:buFont typeface="Wingdings" panose="05000000000000000000" pitchFamily="2" charset="2"/>
              <a:buChar char="Ø"/>
            </a:pPr>
            <a:r>
              <a:rPr lang="ru-RU" sz="2800" dirty="0">
                <a:latin typeface="Cambria" panose="02040503050406030204" pitchFamily="18" charset="0"/>
                <a:ea typeface="Cambria" panose="02040503050406030204" pitchFamily="18" charset="0"/>
              </a:rPr>
              <a:t>технология «ТРИЗ»</a:t>
            </a:r>
          </a:p>
          <a:p>
            <a:pPr marL="457200" lvl="0" indent="-457200" fontAlgn="base">
              <a:buFont typeface="Wingdings" panose="05000000000000000000" pitchFamily="2" charset="2"/>
              <a:buChar char="Ø"/>
            </a:pPr>
            <a:r>
              <a:rPr lang="ru-RU" sz="2800" dirty="0">
                <a:latin typeface="Cambria" panose="02040503050406030204" pitchFamily="18" charset="0"/>
                <a:ea typeface="Cambria" panose="02040503050406030204" pitchFamily="18" charset="0"/>
              </a:rPr>
              <a:t>технологии предметно – развивающей среды</a:t>
            </a: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1898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404664"/>
            <a:ext cx="79928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Здоровьесберегающие</a:t>
            </a:r>
            <a:r>
              <a:rPr lang="ru-RU" sz="2400" b="1" u="sng" dirty="0">
                <a:latin typeface="Cambria" panose="02040503050406030204" pitchFamily="18" charset="0"/>
                <a:ea typeface="Cambria" panose="02040503050406030204" pitchFamily="18" charset="0"/>
              </a:rPr>
              <a:t> технологии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 — технологии, используемые для сохранения и укрепления физического и психического здоровья дошкольников. </a:t>
            </a:r>
            <a:endParaRPr lang="ru-RU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400" b="1" dirty="0">
                <a:latin typeface="Cambria" panose="02040503050406030204" pitchFamily="18" charset="0"/>
                <a:ea typeface="Cambria" panose="02040503050406030204" pitchFamily="18" charset="0"/>
              </a:rPr>
              <a:t>Целью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 здоровьесберегающих технологий является предоставление ребенку возможности сохранять здоровье, развивать необходимые знания и навыки для формирования основ ведения здорового образа жизни. </a:t>
            </a:r>
          </a:p>
          <a:p>
            <a:endParaRPr lang="ru-RU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011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Т.В\IMG201911151136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594" y="476672"/>
            <a:ext cx="4392488" cy="208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лена\Desktop\Старшая группа\Фото\Футбол на прогулке\IMG_18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3709" y="3183771"/>
            <a:ext cx="3423443" cy="256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G:\Фото\IMG_16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852936"/>
            <a:ext cx="4435384" cy="332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401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2-ая младшая группа\2-ая мл.гр 2019-20 уч год\Фото\подвижные игры\IMG_27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0" y="404664"/>
            <a:ext cx="393643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IMG-20210331-WA00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1071546"/>
            <a:ext cx="3321849" cy="4429132"/>
          </a:xfrm>
          <a:prstGeom prst="rect">
            <a:avLst/>
          </a:prstGeom>
          <a:noFill/>
        </p:spPr>
      </p:pic>
      <p:pic>
        <p:nvPicPr>
          <p:cNvPr id="1027" name="Picture 3" descr="F:\все фото\IMG_10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3571876"/>
            <a:ext cx="3571900" cy="26787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1255819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Другая 3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504D"/>
      </a:hlink>
      <a:folHlink>
        <a:srgbClr val="C0504D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938</Words>
  <Application>Microsoft Office PowerPoint</Application>
  <PresentationFormat>Экран (4:3)</PresentationFormat>
  <Paragraphs>113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Татьяна Климахина</cp:lastModifiedBy>
  <cp:revision>38</cp:revision>
  <dcterms:created xsi:type="dcterms:W3CDTF">2014-07-06T18:18:01Z</dcterms:created>
  <dcterms:modified xsi:type="dcterms:W3CDTF">2021-04-01T16:38:04Z</dcterms:modified>
</cp:coreProperties>
</file>