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67" r:id="rId4"/>
    <p:sldId id="268" r:id="rId5"/>
    <p:sldId id="279" r:id="rId6"/>
    <p:sldId id="281" r:id="rId7"/>
    <p:sldId id="280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7" r:id="rId21"/>
    <p:sldId id="269" r:id="rId22"/>
    <p:sldId id="298" r:id="rId23"/>
    <p:sldId id="299" r:id="rId24"/>
    <p:sldId id="301" r:id="rId25"/>
    <p:sldId id="305" r:id="rId26"/>
    <p:sldId id="304" r:id="rId27"/>
    <p:sldId id="308" r:id="rId28"/>
    <p:sldId id="307" r:id="rId29"/>
    <p:sldId id="270" r:id="rId30"/>
    <p:sldId id="309" r:id="rId31"/>
    <p:sldId id="263" r:id="rId32"/>
    <p:sldId id="311" r:id="rId33"/>
    <p:sldId id="312" r:id="rId34"/>
    <p:sldId id="27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CD876-7FD6-4132-99DF-7D9D9C162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0B0B-80A5-4449-8F3F-16F1BE4F9C14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D045-4A8B-4790-AA55-3884CC64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rusrep.ru/images/online/161812_img/pic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../39390_&#1041;&#1083;&#1086;&#1082;&#1072;&#1076;&#1072;_&#1051;&#1077;&#1085;&#1080;&#1085;&#1075;&#1088;&#1072;&#1076;&#1072;.wmv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72;&#1076;&#1080;&#1084;\Desktop\7%20&#1084;&#1072;&#1103;\&#1055;&#1086;&#1084;&#1085;&#1103;&#1090;%20&#1083;&#1102;&#1076;&#1080;\YU_Levitan_-_Vnimanie_govorit_moskva_(o_nachale_voynx)__.mp3" TargetMode="External"/><Relationship Id="rId6" Type="http://schemas.openxmlformats.org/officeDocument/2006/relationships/hyperlink" Target="../&#1055;&#1086;&#1082;&#1083;&#1086;&#1085;&#1080;&#1084;&#1089;&#1103;%20&#1074;&#1077;&#1083;&#1080;&#1082;&#1080;&#1084;%20&#1090;&#1077;&#1084;%20&#1075;&#1086;&#1076;&#1072;&#1084;....5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1\pparade.avi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74;&#1072;&#1076;&#1080;&#1084;\Desktop\7%20&#1084;&#1072;&#1103;\&#1055;&#1086;&#1084;&#1085;&#1103;&#1090;%20&#1083;&#1102;&#1076;&#1080;\&#1057;&#1074;&#1103;&#1097;&#1077;&#1085;&#1085;&#1072;&#1103;%20&#1074;&#1086;&#1081;&#1085;&#1072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74;&#1072;&#1076;&#1080;&#1084;\Desktop\7%20&#1084;&#1072;&#1103;\metronom1_CUT_CUT.mp3" TargetMode="External"/><Relationship Id="rId1" Type="http://schemas.openxmlformats.org/officeDocument/2006/relationships/audio" Target="file:///C:\Users\&#1074;&#1072;&#1076;&#1080;&#1084;\Desktop\7%20&#1084;&#1072;&#1103;\&#1055;&#1086;&#1084;&#1085;&#1103;&#1090;%20&#1083;&#1102;&#1076;&#1080;\&#1052;&#1080;&#1085;&#1091;&#1090;&#1072;%20&#1084;&#1086;&#1083;&#1095;&#1072;&#1085;&#1080;&#1103;.wav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72;&#1076;&#1080;&#1084;\Desktop\7%20&#1084;&#1072;&#1103;\&#1055;&#1086;&#1084;&#1085;&#1103;&#1090;%20&#1083;&#1102;&#1076;&#1080;\&#1044;&#1077;&#1085;&#1100;%20&#1055;&#1086;&#1073;&#1077;&#1076;&#1099;.wav" TargetMode="External"/><Relationship Id="rId6" Type="http://schemas.openxmlformats.org/officeDocument/2006/relationships/image" Target="../media/image52.gif"/><Relationship Id="rId11" Type="http://schemas.openxmlformats.org/officeDocument/2006/relationships/image" Target="../media/image57.png"/><Relationship Id="rId5" Type="http://schemas.openxmlformats.org/officeDocument/2006/relationships/image" Target="../media/image51.gif"/><Relationship Id="rId10" Type="http://schemas.openxmlformats.org/officeDocument/2006/relationships/image" Target="../media/image56.gif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476375" y="6165850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476375" y="5876925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476375" y="5589588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476375" y="5300663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476375" y="5013325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268538" y="549275"/>
            <a:ext cx="4537075" cy="3671888"/>
          </a:xfrm>
          <a:prstGeom prst="star5">
            <a:avLst/>
          </a:prstGeom>
          <a:solidFill>
            <a:srgbClr val="FF0066"/>
          </a:solidFill>
          <a:ln w="177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49" y="4652963"/>
            <a:ext cx="7850187" cy="20177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6000" b="1" i="1" dirty="0" smtClean="0">
                <a:solidFill>
                  <a:srgbClr val="FF0000"/>
                </a:solidFill>
              </a:rPr>
              <a:t>1941 </a:t>
            </a:r>
            <a:r>
              <a:rPr lang="ru-RU" sz="6000" b="1" i="1" dirty="0" smtClean="0">
                <a:solidFill>
                  <a:srgbClr val="FF0000"/>
                </a:solidFill>
              </a:rPr>
              <a:t>– 1945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pPr algn="r" eaLnBrk="1" hangingPunct="1">
              <a:defRPr/>
            </a:pPr>
            <a:endParaRPr lang="ru-RU" sz="2200" b="1" i="1" dirty="0" smtClean="0">
              <a:solidFill>
                <a:schemeClr val="bg1"/>
              </a:solidFill>
            </a:endParaRPr>
          </a:p>
          <a:p>
            <a:pPr algn="r" eaLnBrk="1" hangingPunct="1">
              <a:defRPr/>
            </a:pPr>
            <a:r>
              <a:rPr lang="ru-RU" sz="2200" b="1" i="1" dirty="0" smtClean="0">
                <a:solidFill>
                  <a:schemeClr val="bg1"/>
                </a:solidFill>
              </a:rPr>
              <a:t>Классный руководитель: Сысоева О. А.</a:t>
            </a:r>
            <a:endParaRPr lang="ru-RU" sz="2200" b="1" i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sz="6000" b="1" i="1" dirty="0" smtClean="0">
              <a:solidFill>
                <a:srgbClr val="FF0000"/>
              </a:solidFill>
            </a:endParaRP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52412" y="81790"/>
            <a:ext cx="8569325" cy="4841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4"/>
              </a:avLst>
            </a:prstTxWarp>
          </a:bodyPr>
          <a:lstStyle/>
          <a:p>
            <a:r>
              <a:rPr lang="ru-RU" sz="3600" b="1" kern="10" spc="-18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Мы помним! </a:t>
            </a:r>
          </a:p>
          <a:p>
            <a:r>
              <a:rPr lang="ru-RU" sz="3600" b="1" kern="10" spc="-18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Мы гордимся!</a:t>
            </a:r>
            <a:endParaRPr lang="ru-RU" sz="3600" b="1" kern="10" spc="-18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19471" grpId="0" animBg="1"/>
      <p:bldP spid="19470" grpId="0" animBg="1"/>
      <p:bldP spid="19469" grpId="0" animBg="1"/>
      <p:bldP spid="19468" grpId="0" animBg="1"/>
      <p:bldP spid="19465" grpId="0" animBg="1"/>
      <p:bldP spid="19461" grpId="0" build="p"/>
      <p:bldP spid="1946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В октябре 1941 года фашисты окружили Ленинград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2205038"/>
            <a:ext cx="3097213" cy="39211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Посмотрите на карту! Если земля нарисована коричневым, значит её, захватили фашисты</a:t>
            </a:r>
            <a:r>
              <a:rPr lang="ru-RU" sz="2000" b="1" smtClean="0"/>
              <a:t>.  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А там где, стоит Красная Армия, нарисованы красные звёзды </a:t>
            </a:r>
          </a:p>
        </p:txBody>
      </p:sp>
      <p:pic>
        <p:nvPicPr>
          <p:cNvPr id="11268" name="Picture 5" descr=" Фото 11. Посмотри на карту! Если земля нарисована коричневым, значит её, захватили фашисты. На коричневой земле нарисована фашистская свастика. А там где, стоит Красная Армия, нарисованы красные звёзды. 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179388" y="1412875"/>
            <a:ext cx="5472112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5" descr=" Фото 52. А в ночи пронзает небо Острый свет прожекторов. Дома нет ни крошки хлеба, Не найдёшь полена дров. От коптилки не согреться Карандаш дрожит в руке, Но выводит кровью сердце В сокровенном дневнике: «Лека умер 12 марта в 8 часов утра 1942 года. Дядя Вася умер 13 апреля в 2 часа дня 1942 года»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6066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 Фото 53. Отшумела, отгремела Орудийная гроза, Только память то и дело Смотрит пристально в глаза. К солнцу тянутся берёзки, Пробивается трава, А на скорбном Пискарёвском Остановят вдруг слова: «Дядя Лёша умер 10 мая в 4 часа дня 1942 года. Мама – 13 мая в 7 часов 30 минут утра 1942 года»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4450"/>
            <a:ext cx="5545138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50825" y="4437063"/>
            <a:ext cx="2520950" cy="77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Таня Савичева и ее</a:t>
            </a:r>
          </a:p>
          <a:p>
            <a:pPr>
              <a:spcBef>
                <a:spcPct val="50000"/>
              </a:spcBef>
            </a:pPr>
            <a:r>
              <a:rPr lang="ru-RU" b="1"/>
              <a:t>страшный дневник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22714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Из дневника Тани Савичевой: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«- </a:t>
            </a:r>
            <a:r>
              <a:rPr lang="ru-RU" sz="3100" dirty="0" smtClean="0">
                <a:solidFill>
                  <a:srgbClr val="FFFF00"/>
                </a:solidFill>
              </a:rPr>
              <a:t>Женя умерла 28 декабря в 12ч 30 минут утра,1941г.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- Бабушка умерла 25 января в 3 часа дня 1942 года.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-Лёка умер 17 марта в 6 часов дня утра 1942 года.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- Дядя Вася умер 13 апреля в 2 часа ночи 1942 года.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-Мама 13 мая в 7 часов 30 минут утра 1942года…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Савичевы умерли. Умерли все. Осталась одна Таня.»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 Фото 57. Вглядись в эти фотографии и ты поймёшь, как жили ленинградцы первой блока- дной зимой. 125 граммов хлеба на целый день. 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476672"/>
            <a:ext cx="7056437" cy="5456238"/>
          </a:xfrm>
          <a:noFill/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348038" y="1484313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125 граммов хлеба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4716016" y="476672"/>
            <a:ext cx="395987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Город не сдавался врагу !</a:t>
            </a:r>
          </a:p>
        </p:txBody>
      </p:sp>
      <p:pic>
        <p:nvPicPr>
          <p:cNvPr id="29701" name="Picture 12" descr="Картинка 12 из 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684501" cy="23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 Фото 39. Хлеб – в Ленинград, а детей – в тыл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2279"/>
            <a:ext cx="3822065" cy="267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5949280"/>
            <a:ext cx="6408712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Блокада длилась 900 дней.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" name="Picture 5" descr=" Фото 60. Люди умирали прямо на улицах.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84984"/>
            <a:ext cx="3359572" cy="251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6" action="ppaction://hlinkfile"/>
          </p:cNvPr>
          <p:cNvSpPr/>
          <p:nvPr/>
        </p:nvSpPr>
        <p:spPr>
          <a:xfrm>
            <a:off x="5220072" y="4437112"/>
            <a:ext cx="223224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datai/istorija/Stalingradskaja-istorija/0001-001-Kuliev-Ajdyn-5-A-STALINGRADSKAJA-BITVA-200-dnej-kotorye-potrjas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552728" cy="5693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11.nnm.me/3/c/e/8/e/aeb801fc8d766052d1794f4bb9c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65606" cy="619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0.liveinternet.ru/images/attach/c/2/74/147/74147158_3419483_vvv2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744416" cy="3120347"/>
          </a:xfrm>
          <a:prstGeom prst="rect">
            <a:avLst/>
          </a:prstGeom>
          <a:noFill/>
        </p:spPr>
      </p:pic>
      <p:pic>
        <p:nvPicPr>
          <p:cNvPr id="44036" name="Picture 4" descr="http://ic.pics.livejournal.com/skladkartinok/37897754/274715/274715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4536504" cy="3205797"/>
          </a:xfrm>
          <a:prstGeom prst="rect">
            <a:avLst/>
          </a:prstGeom>
          <a:noFill/>
        </p:spPr>
      </p:pic>
      <p:pic>
        <p:nvPicPr>
          <p:cNvPr id="44038" name="Picture 6" descr="http://img0.liveinternet.ru/images/attach/c/5/86/920/86920092_a25fe7a9d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035283" cy="310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820150" cy="11557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«…СЕГОДНЯ, 22 ИЮНЯ 1941 ГОДА, В 4 ЧАСА УТРА …»</a:t>
            </a:r>
          </a:p>
        </p:txBody>
      </p:sp>
      <p:pic>
        <p:nvPicPr>
          <p:cNvPr id="3075" name="Picture 4" descr="&amp;ZHcy;&amp;icy;&amp;tcy;&amp;iecy;&amp;lcy;&amp;icy; &amp;Vcy;&amp;lcy;&amp;acy;&amp;dcy;&amp;icy;&amp;vcy;&amp;ocy;&amp;scy;&amp;tcy;&amp;ocy;&amp;kcy;&amp;acy; &amp;scy;&amp;lcy;&amp;ucy;&amp;shcy;&amp;acy;&amp;yucy;&amp;tcy; &amp;pcy;&amp;ocy; &amp;rcy;&amp;acy;&amp;dcy;&amp;icy;&amp;ocy; &amp;scy;&amp;ocy;&amp;ocy;&amp;bcy;&amp;shchcy;&amp;iecy;&amp;ncy;&amp;icy;&amp;iecy; &amp;ocy; &amp;ncy;&amp;acy;&amp;pcy;&amp;acy;&amp;dcy;&amp;iecy;&amp;ncy;&amp;icy;&amp;icy; &amp;gcy;&amp;icy;&amp;tcy;&amp;lcy;&amp;iecy;&amp;rcy;&amp;ocy;&amp;vcy;&amp;scy;&amp;kcy;&amp;ocy;&amp;jcy; &amp;Gcy;&amp;iecy;&amp;rcy;&amp;mcy;&amp;acy;&amp;ncy;&amp;icy;&amp;icy; &amp;ncy;&amp;acy; &amp;Scy;&amp;Scy;&amp;Scy;&amp;Rcy; 22 &amp;icy;&amp;yucy;&amp;ncy;&amp;yacy; 1941 &amp;gcy;. &amp;Mcy;&amp;iecy;&amp;scy;&amp;tcy;&amp;ocy; &amp;scy;&amp;hardcy;&amp;iecy;&amp;mcy;&amp;kcy;&amp;icy;: &amp;Vcy;&amp;lcy;&amp;acy;&amp;dcy;&amp;icy;&amp;vcy;&amp;ocy;&amp;scy;&amp;tcy;&amp;ocy;&amp;kcy; &amp;Acy;&amp;vcy;&amp;tcy;&amp;ocy;&amp;rcy; &amp;scy;&amp;hardcy;&amp;iecy;&amp;mcy;&amp;kcy;&amp;icy;: &amp;Mcy;&amp;yacy;&amp;scy;&amp;ncy;&amp;icy;&amp;kcy;&amp;ocy;&amp;vcy; &amp;Vcy;. &amp;Fcy;. &amp;Gcy;&amp;Acy;&amp;Pcy;&amp;Kcy; &amp;iecy;&amp;dcy;.&amp;khcy;&amp;rcy;.&amp;Pcy;-362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1412875"/>
            <a:ext cx="4968875" cy="3563938"/>
          </a:xfrm>
          <a:noFill/>
          <a:ln w="28575">
            <a:solidFill>
              <a:srgbClr val="003366"/>
            </a:solidFill>
          </a:ln>
        </p:spPr>
      </p:pic>
      <p:pic>
        <p:nvPicPr>
          <p:cNvPr id="3076" name="Picture 7" descr="Scan10501"/>
          <p:cNvPicPr>
            <a:picLocks noChangeAspect="1" noChangeArrowheads="1"/>
          </p:cNvPicPr>
          <p:nvPr/>
        </p:nvPicPr>
        <p:blipFill>
          <a:blip r:embed="rId4" cstate="email">
            <a:lum contrast="26000"/>
            <a:grayscl/>
          </a:blip>
          <a:srcRect/>
          <a:stretch>
            <a:fillRect/>
          </a:stretch>
        </p:blipFill>
        <p:spPr bwMode="auto">
          <a:xfrm>
            <a:off x="5867400" y="2276475"/>
            <a:ext cx="2622550" cy="381635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6" name="YU_Levitan_-_Vnimanie_govorit_moskva_(o_nachale_voynx)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715404" y="6500834"/>
            <a:ext cx="266700" cy="266700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file"/>
          </p:cNvPr>
          <p:cNvSpPr/>
          <p:nvPr/>
        </p:nvSpPr>
        <p:spPr>
          <a:xfrm>
            <a:off x="1475656" y="5589240"/>
            <a:ext cx="136815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ети войны (1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37534" cy="2953941"/>
          </a:xfrm>
          <a:prstGeom prst="rect">
            <a:avLst/>
          </a:prstGeom>
          <a:noFill/>
        </p:spPr>
      </p:pic>
      <p:pic>
        <p:nvPicPr>
          <p:cNvPr id="45060" name="Picture 4" descr="Фото бодборка. Дети Великой отечественной войны 1941-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5040560" cy="332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60350"/>
            <a:ext cx="64008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ДЕТИ ВОЙНЫ</a:t>
            </a:r>
          </a:p>
        </p:txBody>
      </p:sp>
      <p:pic>
        <p:nvPicPr>
          <p:cNvPr id="36871" name="Picture 7" descr="Scan10499"/>
          <p:cNvPicPr>
            <a:picLocks noChangeAspect="1" noChangeArrowheads="1"/>
          </p:cNvPicPr>
          <p:nvPr/>
        </p:nvPicPr>
        <p:blipFill>
          <a:blip r:embed="rId2" cstate="email">
            <a:lum contrast="40000"/>
            <a:grayscl/>
          </a:blip>
          <a:srcRect/>
          <a:stretch>
            <a:fillRect/>
          </a:stretch>
        </p:blipFill>
        <p:spPr bwMode="auto">
          <a:xfrm>
            <a:off x="539750" y="836613"/>
            <a:ext cx="1628775" cy="2430462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6874" name="Picture 10" descr="Scan10505"/>
          <p:cNvPicPr>
            <a:picLocks noChangeAspect="1" noChangeArrowheads="1"/>
          </p:cNvPicPr>
          <p:nvPr/>
        </p:nvPicPr>
        <p:blipFill>
          <a:blip r:embed="rId3" cstate="email">
            <a:lum bright="14000"/>
            <a:grayscl/>
          </a:blip>
          <a:srcRect/>
          <a:stretch>
            <a:fillRect/>
          </a:stretch>
        </p:blipFill>
        <p:spPr bwMode="auto">
          <a:xfrm>
            <a:off x="2786050" y="928670"/>
            <a:ext cx="1833563" cy="2519362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0" name="Picture 17" descr="0231"/>
          <p:cNvPicPr>
            <a:picLocks noChangeAspect="1" noChangeArrowheads="1"/>
          </p:cNvPicPr>
          <p:nvPr/>
        </p:nvPicPr>
        <p:blipFill>
          <a:blip r:embed="rId4" cstate="print"/>
          <a:srcRect l="24627" r="23880"/>
          <a:stretch>
            <a:fillRect/>
          </a:stretch>
        </p:blipFill>
        <p:spPr bwMode="auto">
          <a:xfrm>
            <a:off x="5429256" y="928670"/>
            <a:ext cx="3286148" cy="4808538"/>
          </a:xfrm>
          <a:prstGeom prst="rect">
            <a:avLst/>
          </a:prstGeom>
          <a:noFill/>
        </p:spPr>
      </p:pic>
      <p:pic>
        <p:nvPicPr>
          <p:cNvPr id="11" name="Picture 4" descr="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786190"/>
            <a:ext cx="4022014" cy="292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Валя Кот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7625"/>
            <a:ext cx="7086600" cy="6810375"/>
          </a:xfrm>
        </p:spPr>
      </p:pic>
      <p:sp>
        <p:nvSpPr>
          <p:cNvPr id="6147" name="AutoShape 12"/>
          <p:cNvSpPr>
            <a:spLocks noChangeArrowheads="1"/>
          </p:cNvSpPr>
          <p:nvPr/>
        </p:nvSpPr>
        <p:spPr bwMode="auto">
          <a:xfrm>
            <a:off x="1905000" y="5410200"/>
            <a:ext cx="6934200" cy="1143000"/>
          </a:xfrm>
          <a:prstGeom prst="ribbon2">
            <a:avLst>
              <a:gd name="adj1" fmla="val 15130"/>
              <a:gd name="adj2" fmla="val 63889"/>
            </a:avLst>
          </a:prstGeom>
          <a:solidFill>
            <a:srgbClr val="FFCCFF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 b="1" dirty="0">
                <a:solidFill>
                  <a:srgbClr val="66330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        Валя </a:t>
            </a:r>
            <a:r>
              <a:rPr lang="ru-RU" sz="4000" b="1" dirty="0">
                <a:solidFill>
                  <a:srgbClr val="663300"/>
                </a:solidFill>
                <a:latin typeface="Monotype Corsiva" pitchFamily="66" charset="0"/>
              </a:rPr>
              <a:t>Котик</a:t>
            </a:r>
          </a:p>
        </p:txBody>
      </p:sp>
      <p:pic>
        <p:nvPicPr>
          <p:cNvPr id="6148" name="Picture 9" descr="Медаль Золотая звезда Героя Советского Сою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517232"/>
            <a:ext cx="5175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Медаль Партизану Отечественной вой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486400"/>
            <a:ext cx="549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sovreward4ph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517232"/>
            <a:ext cx="466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Зина Порт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418" y="242580"/>
            <a:ext cx="6903277" cy="64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752600" y="5486400"/>
            <a:ext cx="6934200" cy="1143000"/>
          </a:xfrm>
          <a:prstGeom prst="ribbon2">
            <a:avLst>
              <a:gd name="adj1" fmla="val 15130"/>
              <a:gd name="adj2" fmla="val 63889"/>
            </a:avLst>
          </a:prstGeom>
          <a:solidFill>
            <a:srgbClr val="FFCCFF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        Зина </a:t>
            </a:r>
            <a:r>
              <a:rPr lang="ru-RU" sz="4000" b="1" dirty="0">
                <a:solidFill>
                  <a:srgbClr val="663300"/>
                </a:solidFill>
                <a:latin typeface="Monotype Corsiva" pitchFamily="66" charset="0"/>
              </a:rPr>
              <a:t>Портнова</a:t>
            </a:r>
          </a:p>
        </p:txBody>
      </p:sp>
      <p:pic>
        <p:nvPicPr>
          <p:cNvPr id="8196" name="Picture 4" descr="Медаль Золотая звезда Героя Советского Сою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517232"/>
            <a:ext cx="5175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Лёня Гол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667000" y="5486400"/>
            <a:ext cx="5943600" cy="1143000"/>
          </a:xfrm>
          <a:prstGeom prst="ribbon2">
            <a:avLst>
              <a:gd name="adj1" fmla="val 15130"/>
              <a:gd name="adj2" fmla="val 63889"/>
            </a:avLst>
          </a:prstGeom>
          <a:solidFill>
            <a:srgbClr val="FFCCFF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    Лёня Голиков</a:t>
            </a:r>
          </a:p>
        </p:txBody>
      </p:sp>
      <p:pic>
        <p:nvPicPr>
          <p:cNvPr id="9220" name="Picture 5" descr="Медаль Золотая звезда Героя Советского Сою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562600"/>
            <a:ext cx="4714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Марат Каз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8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1981200" y="5486400"/>
            <a:ext cx="6705600" cy="1143000"/>
          </a:xfrm>
          <a:prstGeom prst="ribbon2">
            <a:avLst>
              <a:gd name="adj1" fmla="val 15130"/>
              <a:gd name="adj2" fmla="val 63889"/>
            </a:avLst>
          </a:prstGeom>
          <a:solidFill>
            <a:srgbClr val="FFCCFF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 b="1" dirty="0">
                <a:solidFill>
                  <a:srgbClr val="663300"/>
                </a:solidFill>
                <a:latin typeface="Monotype Corsiva" pitchFamily="66" charset="0"/>
              </a:rPr>
              <a:t>    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  Марат </a:t>
            </a:r>
            <a:r>
              <a:rPr lang="ru-RU" sz="4000" b="1" dirty="0" err="1">
                <a:solidFill>
                  <a:srgbClr val="663300"/>
                </a:solidFill>
                <a:latin typeface="Monotype Corsiva" pitchFamily="66" charset="0"/>
              </a:rPr>
              <a:t>Казей</a:t>
            </a:r>
            <a:endParaRPr lang="ru-RU" sz="40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7172" name="Picture 5" descr="Медаль Золотая звезда Героя Советского Сою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562600"/>
            <a:ext cx="4714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Берлин</a:t>
            </a:r>
          </a:p>
        </p:txBody>
      </p:sp>
      <p:pic>
        <p:nvPicPr>
          <p:cNvPr id="37891" name="Picture 11" descr="i0006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3070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5589240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Битва за Берлин</a:t>
            </a:r>
          </a:p>
        </p:txBody>
      </p:sp>
      <p:pic>
        <p:nvPicPr>
          <p:cNvPr id="5" name="Рисунок 2" descr="36_or.jpg"/>
          <p:cNvPicPr>
            <a:picLocks noChangeAspect="1"/>
          </p:cNvPicPr>
          <p:nvPr/>
        </p:nvPicPr>
        <p:blipFill>
          <a:blip r:embed="rId3" cstate="print"/>
          <a:srcRect r="1378"/>
          <a:stretch>
            <a:fillRect/>
          </a:stretch>
        </p:blipFill>
        <p:spPr bwMode="auto">
          <a:xfrm>
            <a:off x="4860032" y="260648"/>
            <a:ext cx="4090092" cy="302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58792713_1273340982_0_364f8_9a60ff9c_X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2716039" cy="20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0"/>
            <a:ext cx="4691062" cy="10318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 ПАРАД ПОБЕДЫ</a:t>
            </a:r>
          </a:p>
        </p:txBody>
      </p:sp>
      <p:pic>
        <p:nvPicPr>
          <p:cNvPr id="64516" name="pparade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323850" y="333375"/>
            <a:ext cx="2808288" cy="2106613"/>
          </a:xfrm>
          <a:noFill/>
          <a:ln w="28575">
            <a:solidFill>
              <a:srgbClr val="003366"/>
            </a:solidFill>
          </a:ln>
        </p:spPr>
      </p:pic>
      <p:pic>
        <p:nvPicPr>
          <p:cNvPr id="64518" name="Picture 6" descr="Scan10504"/>
          <p:cNvPicPr>
            <a:picLocks noChangeAspect="1" noChangeArrowheads="1"/>
          </p:cNvPicPr>
          <p:nvPr/>
        </p:nvPicPr>
        <p:blipFill>
          <a:blip r:embed="rId4" cstate="email">
            <a:lum contrast="30000"/>
            <a:grayscl/>
          </a:blip>
          <a:srcRect/>
          <a:stretch>
            <a:fillRect/>
          </a:stretch>
        </p:blipFill>
        <p:spPr bwMode="auto">
          <a:xfrm>
            <a:off x="395288" y="2636838"/>
            <a:ext cx="2940050" cy="3744912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64519" name="Picture 7" descr="Scan104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1628775"/>
            <a:ext cx="5364162" cy="3895725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779838" y="5661025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 июня 1945 года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779838" y="6021388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Вражеские знамёна у стен Кремля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video>
          </p:childTnLst>
        </p:cTn>
      </p:par>
    </p:tnLst>
    <p:bldLst>
      <p:bldP spid="64514" grpId="0"/>
      <p:bldP spid="64520" grpId="0"/>
      <p:bldP spid="645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3276600" cy="3890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 УЧАСТНИКИ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ПАРАДА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В МОСКВЕ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НА КРАСНОЙ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ПЛОЩАДИ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ОТПРАВЛЯЮТСЯ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НА ВОЙНУ</a:t>
            </a:r>
          </a:p>
        </p:txBody>
      </p:sp>
      <p:pic>
        <p:nvPicPr>
          <p:cNvPr id="4099" name="Picture 13" descr="Scan10500"/>
          <p:cNvPicPr>
            <a:picLocks noChangeAspect="1" noChangeArrowheads="1"/>
          </p:cNvPicPr>
          <p:nvPr/>
        </p:nvPicPr>
        <p:blipFill>
          <a:blip r:embed="rId3" cstate="email">
            <a:lum contrast="50000"/>
            <a:grayscl/>
          </a:blip>
          <a:srcRect/>
          <a:stretch>
            <a:fillRect/>
          </a:stretch>
        </p:blipFill>
        <p:spPr bwMode="auto">
          <a:xfrm>
            <a:off x="5508625" y="333375"/>
            <a:ext cx="3313113" cy="2822575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4351" name="Picture 15" descr="4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327400"/>
            <a:ext cx="4602163" cy="323373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4352" name="Picture 1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60350"/>
            <a:ext cx="1985962" cy="287178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68313" y="692150"/>
            <a:ext cx="2089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1941</a:t>
            </a:r>
          </a:p>
        </p:txBody>
      </p:sp>
      <p:pic>
        <p:nvPicPr>
          <p:cNvPr id="9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877300" y="659130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4put.ru/pictures/max/931/2862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7704856" cy="574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esttoday.ru/images/subject/271_400x3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7680853" cy="57606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0"/>
            <a:ext cx="8686800" cy="6643688"/>
          </a:xfrm>
        </p:spPr>
        <p:txBody>
          <a:bodyPr/>
          <a:lstStyle/>
          <a:p>
            <a:pPr>
              <a:buNone/>
            </a:pPr>
            <a:endParaRPr lang="ru-RU" sz="3600" i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i="1" dirty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i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i="1" dirty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i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i="1" dirty="0">
              <a:solidFill>
                <a:srgbClr val="FFC000"/>
              </a:solidFill>
            </a:endParaRPr>
          </a:p>
        </p:txBody>
      </p:sp>
      <p:pic>
        <p:nvPicPr>
          <p:cNvPr id="13" name="Минута молчани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metronom1_CUT_CU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3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1285016425_dove_and_blast_of_light.jpg"/>
          <p:cNvPicPr>
            <a:picLocks noChangeAspect="1"/>
          </p:cNvPicPr>
          <p:nvPr/>
        </p:nvPicPr>
        <p:blipFill>
          <a:blip r:embed="rId2" cstate="print"/>
          <a:srcRect b="3523"/>
          <a:stretch>
            <a:fillRect/>
          </a:stretch>
        </p:blipFill>
        <p:spPr bwMode="auto">
          <a:xfrm>
            <a:off x="468313" y="260350"/>
            <a:ext cx="8174037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0115" name="Picture 3" descr="fey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847975"/>
            <a:ext cx="1295400" cy="1295400"/>
          </a:xfrm>
          <a:prstGeom prst="rect">
            <a:avLst/>
          </a:prstGeom>
          <a:noFill/>
        </p:spPr>
      </p:pic>
      <p:pic>
        <p:nvPicPr>
          <p:cNvPr id="90116" name="Picture 4" descr="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286125"/>
            <a:ext cx="1524000" cy="1524000"/>
          </a:xfrm>
          <a:prstGeom prst="rect">
            <a:avLst/>
          </a:prstGeom>
          <a:noFill/>
        </p:spPr>
      </p:pic>
      <p:pic>
        <p:nvPicPr>
          <p:cNvPr id="90117" name="Picture 5" descr="fey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060575"/>
            <a:ext cx="1871663" cy="1871663"/>
          </a:xfrm>
          <a:prstGeom prst="rect">
            <a:avLst/>
          </a:prstGeom>
          <a:noFill/>
        </p:spPr>
      </p:pic>
      <p:pic>
        <p:nvPicPr>
          <p:cNvPr id="90118" name="Picture 6" descr="0000339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765175"/>
            <a:ext cx="2447925" cy="2219325"/>
          </a:xfrm>
          <a:prstGeom prst="rect">
            <a:avLst/>
          </a:prstGeom>
          <a:noFill/>
        </p:spPr>
      </p:pic>
      <p:pic>
        <p:nvPicPr>
          <p:cNvPr id="90119" name="Picture 7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55742">
            <a:off x="3851275" y="1125538"/>
            <a:ext cx="1223963" cy="1223962"/>
          </a:xfrm>
          <a:prstGeom prst="rect">
            <a:avLst/>
          </a:prstGeom>
          <a:noFill/>
        </p:spPr>
      </p:pic>
      <p:pic>
        <p:nvPicPr>
          <p:cNvPr id="90120" name="Picture 8" descr="1-78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3141663"/>
            <a:ext cx="1800225" cy="1800225"/>
          </a:xfrm>
          <a:prstGeom prst="rect">
            <a:avLst/>
          </a:prstGeom>
          <a:noFill/>
        </p:spPr>
      </p:pic>
      <p:pic>
        <p:nvPicPr>
          <p:cNvPr id="90121" name="Picture 9" descr="7b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5580063" y="3933825"/>
            <a:ext cx="1028700" cy="1028700"/>
          </a:xfrm>
          <a:prstGeom prst="rect">
            <a:avLst/>
          </a:prstGeom>
          <a:noFill/>
        </p:spPr>
      </p:pic>
      <p:pic>
        <p:nvPicPr>
          <p:cNvPr id="90122" name="Picture 10" descr="0000339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3068638"/>
            <a:ext cx="1905000" cy="1944687"/>
          </a:xfrm>
          <a:prstGeom prst="rect">
            <a:avLst/>
          </a:prstGeom>
          <a:noFill/>
        </p:spPr>
      </p:pic>
      <p:pic>
        <p:nvPicPr>
          <p:cNvPr id="90123" name="Picture 11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141663"/>
            <a:ext cx="1223962" cy="1223962"/>
          </a:xfrm>
          <a:prstGeom prst="rect">
            <a:avLst/>
          </a:prstGeom>
          <a:noFill/>
        </p:spPr>
      </p:pic>
      <p:pic>
        <p:nvPicPr>
          <p:cNvPr id="90124" name="Picture 12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585989">
            <a:off x="3995738" y="3068638"/>
            <a:ext cx="1223962" cy="1223962"/>
          </a:xfrm>
          <a:prstGeom prst="rect">
            <a:avLst/>
          </a:prstGeom>
          <a:noFill/>
        </p:spPr>
      </p:pic>
      <p:pic>
        <p:nvPicPr>
          <p:cNvPr id="90125" name="Picture 13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11464">
            <a:off x="5148263" y="2205038"/>
            <a:ext cx="1223962" cy="1223962"/>
          </a:xfrm>
          <a:prstGeom prst="rect">
            <a:avLst/>
          </a:prstGeom>
          <a:noFill/>
        </p:spPr>
      </p:pic>
      <p:pic>
        <p:nvPicPr>
          <p:cNvPr id="90126" name="Picture 14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908050"/>
            <a:ext cx="1223962" cy="1223963"/>
          </a:xfrm>
          <a:prstGeom prst="rect">
            <a:avLst/>
          </a:prstGeom>
          <a:noFill/>
        </p:spPr>
      </p:pic>
      <p:pic>
        <p:nvPicPr>
          <p:cNvPr id="90127" name="Picture 15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527739">
            <a:off x="5724525" y="2924175"/>
            <a:ext cx="1223963" cy="1223963"/>
          </a:xfrm>
          <a:prstGeom prst="rect">
            <a:avLst/>
          </a:prstGeom>
          <a:noFill/>
        </p:spPr>
      </p:pic>
      <p:pic>
        <p:nvPicPr>
          <p:cNvPr id="90128" name="День Победы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532813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333375"/>
            <a:ext cx="3963987" cy="6192838"/>
          </a:xfrm>
          <a:noFill/>
          <a:ln w="38100">
            <a:solidFill>
              <a:srgbClr val="003366"/>
            </a:solidFill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7158" y="3286124"/>
            <a:ext cx="3671887" cy="2520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НАШИ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СОЛДАТЫ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ОТПРАВЛЯЮТСЯ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НА ФРОНТ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21481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</a:rPr>
              <a:t>Фашисты рассчитывали захватить крепость за несколько часов.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</a:rPr>
              <a:t>     Но защитники Брестской крепости сражались за каждый сантиметр земли.</a:t>
            </a:r>
          </a:p>
        </p:txBody>
      </p:sp>
      <p:pic>
        <p:nvPicPr>
          <p:cNvPr id="5126" name="Picture 6" descr="14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762500" cy="511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22 июня 1941 года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56325" y="1600200"/>
            <a:ext cx="2808288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dirty="0"/>
              <a:t>              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</a:rPr>
              <a:t>Первыми удар приняли 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</a:rPr>
              <a:t>защитники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</a:rPr>
              <a:t> Брестской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</a:rPr>
              <a:t> крепости</a:t>
            </a:r>
          </a:p>
        </p:txBody>
      </p:sp>
      <p:pic>
        <p:nvPicPr>
          <p:cNvPr id="3080" name="Picture 8" descr="b55075__f190af375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832475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</a:rPr>
              <a:t>Фашисты ушли вперёд. Но крепость оставалась в окружении. Командование  приняло решение:  женщинам и детям сдаться.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 algn="ctr">
              <a:lnSpc>
                <a:spcPct val="90000"/>
              </a:lnSpc>
              <a:buFontTx/>
              <a:buNone/>
            </a:pPr>
            <a:endParaRPr lang="ru-RU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12293" name="Picture 5" descr="24e15064ba27d13cbcfeb6c5f8e41bdd0cdd523a_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92309" cy="5040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gaga.ru/uploads/posts/2011-10/1318868751_pic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128792" cy="535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192</Words>
  <Application>Microsoft Office PowerPoint</Application>
  <PresentationFormat>Экран (4:3)</PresentationFormat>
  <Paragraphs>60</Paragraphs>
  <Slides>34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«…СЕГОДНЯ, 22 ИЮНЯ 1941 ГОДА, В 4 ЧАСА УТРА …»</vt:lpstr>
      <vt:lpstr>Презентация PowerPoint</vt:lpstr>
      <vt:lpstr>Презентация PowerPoint</vt:lpstr>
      <vt:lpstr>Презентация PowerPoint</vt:lpstr>
      <vt:lpstr>Презентация PowerPoint</vt:lpstr>
      <vt:lpstr>22 июня 1941 года</vt:lpstr>
      <vt:lpstr>Фашисты ушли вперёд. Но крепость оставалась в окружении. Командование  приняло решение:  женщинам и детям сдаться. </vt:lpstr>
      <vt:lpstr>Презентация PowerPoint</vt:lpstr>
      <vt:lpstr>Презентация PowerPoint</vt:lpstr>
      <vt:lpstr>В октябре 1941 года фашисты окружили Ленинград</vt:lpstr>
      <vt:lpstr>Презентация PowerPoint</vt:lpstr>
      <vt:lpstr>Из дневника Тани Савичевой: «- Женя умерла 28 декабря в 12ч 30 минут утра,1941г. - Бабушка умерла 25 января в 3 часа дня 1942 года. -Лёка умер 17 марта в 6 часов дня утра 1942 года. - Дядя Вася умер 13 апреля в 2 часа ночи 1942 года. -Мама 13 мая в 7 часов 30 минут утра 1942года… Савичевы умерли. Умерли все. Осталась одна Таня.»   </vt:lpstr>
      <vt:lpstr>Презентация PowerPoint</vt:lpstr>
      <vt:lpstr>Презентация PowerPoint</vt:lpstr>
      <vt:lpstr>Блокада длилась 900 дней.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Битва за Берлин</vt:lpstr>
      <vt:lpstr> ПАРАД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Владимировна</dc:creator>
  <cp:lastModifiedBy>Сысоева</cp:lastModifiedBy>
  <cp:revision>50</cp:revision>
  <dcterms:created xsi:type="dcterms:W3CDTF">2010-02-09T06:12:31Z</dcterms:created>
  <dcterms:modified xsi:type="dcterms:W3CDTF">2021-05-08T16:47:31Z</dcterms:modified>
</cp:coreProperties>
</file>