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56" r:id="rId2"/>
    <p:sldId id="260" r:id="rId3"/>
    <p:sldId id="29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301" r:id="rId16"/>
    <p:sldId id="302" r:id="rId17"/>
    <p:sldId id="303" r:id="rId18"/>
    <p:sldId id="300" r:id="rId19"/>
    <p:sldId id="299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>
        <p:scale>
          <a:sx n="58" d="100"/>
          <a:sy n="58" d="100"/>
        </p:scale>
        <p:origin x="-1722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ED6F989-0DF3-4547-BCD9-99EC955C74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9485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BDE34D-6601-419B-B596-8A788A64A718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1DFACF2-B56F-40F4-98B8-DDBB6CBB22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2C56DF-0B66-4555-8BC0-C8DD160BA7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C0F51-E031-44DF-95F0-F72309307D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E60EC1-7827-4D1E-8AC7-218BD11B978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49CDA2-F053-40D5-BCC4-0FCC0E5C26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3FD20B-51CE-4C3A-9797-1B9D2E14259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7B570D-9CC1-405E-8DBA-E7A83830D5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BBD793-59F3-47E4-A4DF-FD476C336C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82070D-5112-45C6-BC74-76D0494C3B9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D01C6E-1954-4489-A605-7C0DBFEE8F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022F69-B349-4D74-ACD1-2ED44A2A63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C7B2EE9-21E1-4C67-8F6F-DC908A23EA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samovar.holm.ru/napi01_r.htm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22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786050" y="428604"/>
            <a:ext cx="3714776" cy="5715040"/>
          </a:xfrm>
          <a:prstGeom prst="rect">
            <a:avLst/>
          </a:prstGeom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42910" y="3643314"/>
            <a:ext cx="7776864" cy="256713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eaLnBrk="1" hangingPunct="1"/>
            <a:r>
              <a:rPr lang="ru-RU" sz="72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Тульский самовар</a:t>
            </a:r>
            <a:endParaRPr lang="ru-RU" sz="7200" b="1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9"/>
          <p:cNvSpPr txBox="1"/>
          <p:nvPr/>
        </p:nvSpPr>
        <p:spPr>
          <a:xfrm>
            <a:off x="1714480" y="6072206"/>
            <a:ext cx="6572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r>
              <a:rPr lang="ru-RU" sz="1600" b="1" dirty="0" smtClean="0"/>
              <a:t>Классный руководитель:</a:t>
            </a:r>
          </a:p>
          <a:p>
            <a:pPr algn="r"/>
            <a:r>
              <a:rPr lang="ru-RU" sz="1600" b="1" dirty="0" smtClean="0"/>
              <a:t> Сысоева Ольга Алексеевна</a:t>
            </a:r>
            <a:endParaRPr lang="ru-RU" sz="16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9"/>
          <p:cNvSpPr>
            <a:spLocks noGrp="1"/>
          </p:cNvSpPr>
          <p:nvPr>
            <p:ph type="title"/>
          </p:nvPr>
        </p:nvSpPr>
        <p:spPr>
          <a:xfrm>
            <a:off x="928688" y="285750"/>
            <a:ext cx="6500812" cy="5715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latin typeface="+mn-lt"/>
              </a:rPr>
              <a:t>Самовар –</a:t>
            </a:r>
            <a:r>
              <a:rPr lang="en-US" sz="3200" dirty="0" smtClean="0">
                <a:latin typeface="+mn-lt"/>
              </a:rPr>
              <a:t> </a:t>
            </a:r>
            <a:r>
              <a:rPr lang="ru-RU" sz="3200" dirty="0" smtClean="0">
                <a:latin typeface="+mn-lt"/>
              </a:rPr>
              <a:t>ваза «Кратер»</a:t>
            </a:r>
          </a:p>
        </p:txBody>
      </p:sp>
      <p:pic>
        <p:nvPicPr>
          <p:cNvPr id="9219" name="Рисунок 8" descr="Самовар вазой. XIX век.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11560" y="1196752"/>
            <a:ext cx="3571875" cy="5086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1" name="Рисунок 12" descr="Самовар вазой. Середина XIX века.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4048" y="1196752"/>
            <a:ext cx="3395662" cy="50720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Рисунок 11" descr="Самовар &quot;Флорентийская ваза&quot; 1870 год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3500" y="1484784"/>
            <a:ext cx="3286125" cy="49445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45" name="TextBox 13"/>
          <p:cNvSpPr txBox="1">
            <a:spLocks noChangeArrowheads="1"/>
          </p:cNvSpPr>
          <p:nvPr/>
        </p:nvSpPr>
        <p:spPr bwMode="auto">
          <a:xfrm>
            <a:off x="1143000" y="428625"/>
            <a:ext cx="73580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  <a:latin typeface="+mn-lt"/>
              </a:rPr>
              <a:t>Самовар – </a:t>
            </a:r>
            <a:r>
              <a:rPr lang="ru-RU" sz="2800" b="1" dirty="0" smtClean="0">
                <a:solidFill>
                  <a:schemeClr val="tx2"/>
                </a:solidFill>
                <a:latin typeface="+mn-lt"/>
              </a:rPr>
              <a:t>ваза </a:t>
            </a:r>
            <a:r>
              <a:rPr lang="ru-RU" sz="2800" b="1" dirty="0">
                <a:solidFill>
                  <a:schemeClr val="tx2"/>
                </a:solidFill>
                <a:latin typeface="+mn-lt"/>
              </a:rPr>
              <a:t>«Флорентийская ваза»</a:t>
            </a:r>
          </a:p>
        </p:txBody>
      </p:sp>
      <p:pic>
        <p:nvPicPr>
          <p:cNvPr id="10246" name="Содержимое 5" descr="Самовар &quot;Флорентийская ваза&quot;. Вторая половина XIX века."/>
          <p:cNvPicPr>
            <a:picLocks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1556792"/>
            <a:ext cx="3357562" cy="4857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3786188" cy="904156"/>
          </a:xfrm>
        </p:spPr>
        <p:txBody>
          <a:bodyPr/>
          <a:lstStyle/>
          <a:p>
            <a:pPr algn="ctr" eaLnBrk="1" hangingPunct="1"/>
            <a:r>
              <a:rPr lang="ru-RU" sz="2800" dirty="0" smtClean="0">
                <a:latin typeface="+mn-lt"/>
              </a:rPr>
              <a:t>Самовар  дорожный</a:t>
            </a:r>
          </a:p>
        </p:txBody>
      </p:sp>
      <p:pic>
        <p:nvPicPr>
          <p:cNvPr id="11268" name="Рисунок 4" descr="Самовар дорожный. 1870-е годы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1484784"/>
            <a:ext cx="3357562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9" name="Содержимое 4" descr="Самовар вазой. Середина XIX века."/>
          <p:cNvPicPr>
            <a:picLocks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4048" y="1484784"/>
            <a:ext cx="3357563" cy="49994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270" name="TextBox 10"/>
          <p:cNvSpPr txBox="1">
            <a:spLocks noChangeArrowheads="1"/>
          </p:cNvSpPr>
          <p:nvPr/>
        </p:nvSpPr>
        <p:spPr bwMode="auto">
          <a:xfrm>
            <a:off x="4860032" y="332656"/>
            <a:ext cx="385306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  <a:latin typeface="+mn-lt"/>
              </a:rPr>
              <a:t>Самовар </a:t>
            </a:r>
            <a:r>
              <a:rPr lang="ru-RU" sz="2800" b="1" dirty="0" smtClean="0">
                <a:solidFill>
                  <a:schemeClr val="tx2"/>
                </a:solidFill>
                <a:latin typeface="+mn-lt"/>
              </a:rPr>
              <a:t>– ваза </a:t>
            </a:r>
            <a:r>
              <a:rPr lang="ru-RU" sz="2800" b="1" dirty="0">
                <a:solidFill>
                  <a:schemeClr val="tx2"/>
                </a:solidFill>
                <a:latin typeface="+mn-lt"/>
              </a:rPr>
              <a:t>«Многогранник»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7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 descr="Самовар бочонком. Вторая половина XIX века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1268760"/>
            <a:ext cx="3500437" cy="50720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642938" y="500063"/>
            <a:ext cx="36410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tx2"/>
                </a:solidFill>
                <a:latin typeface="+mn-lt"/>
              </a:rPr>
              <a:t>Самовар бочонком</a:t>
            </a:r>
          </a:p>
        </p:txBody>
      </p:sp>
      <p:pic>
        <p:nvPicPr>
          <p:cNvPr id="12292" name="Рисунок 3" descr="Самовар &quot;Тюльпан&quot;. Вторая половина XIX века.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0" y="1357313"/>
            <a:ext cx="3716338" cy="49291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4788024" y="548680"/>
            <a:ext cx="38576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tx2"/>
                </a:solidFill>
                <a:latin typeface="+mn-lt"/>
              </a:rPr>
              <a:t>Самовар «Тюльпан»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 descr="Самовар &quot;Желудь&quot;. Вторая половина XIX века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1412776"/>
            <a:ext cx="3824287" cy="50720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357158" y="357188"/>
            <a:ext cx="39988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tx2"/>
                </a:solidFill>
                <a:latin typeface="+mn-lt"/>
              </a:rPr>
              <a:t>Самовар «Жёлудь»</a:t>
            </a:r>
          </a:p>
        </p:txBody>
      </p:sp>
      <p:pic>
        <p:nvPicPr>
          <p:cNvPr id="13316" name="Рисунок 3" descr="Самовар &quot;Арбуз&quot;. Вторая половина XIX века.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36096" y="1340768"/>
            <a:ext cx="3190875" cy="50720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5429250" y="357188"/>
            <a:ext cx="33192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tx2"/>
                </a:solidFill>
                <a:latin typeface="+mn-lt"/>
              </a:rPr>
              <a:t>Самовар «Арбуз»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1_141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39552" y="476672"/>
            <a:ext cx="8136904" cy="5832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97113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9552" y="548680"/>
            <a:ext cx="8136904" cy="5832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22942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2336244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7543" y="476672"/>
            <a:ext cx="8208913" cy="5904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92471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Содержимое 3"/>
          <p:cNvSpPr>
            <a:spLocks noGrp="1"/>
          </p:cNvSpPr>
          <p:nvPr>
            <p:ph sz="half" idx="4294967295"/>
          </p:nvPr>
        </p:nvSpPr>
        <p:spPr>
          <a:xfrm>
            <a:off x="4284663" y="1628775"/>
            <a:ext cx="4859337" cy="439261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 dirty="0" smtClean="0">
                <a:solidFill>
                  <a:srgbClr val="FFFF00"/>
                </a:solidFill>
              </a:rPr>
              <a:t>“</a:t>
            </a:r>
            <a:r>
              <a:rPr lang="ru-RU" b="1" dirty="0" smtClean="0">
                <a:solidFill>
                  <a:srgbClr val="FFFF00"/>
                </a:solidFill>
              </a:rPr>
              <a:t>САМОВАР – </a:t>
            </a:r>
          </a:p>
          <a:p>
            <a:pPr eaLnBrk="1" hangingPunct="1">
              <a:buFont typeface="Arial" charset="0"/>
              <a:buNone/>
            </a:pPr>
            <a:r>
              <a:rPr lang="ru-RU" b="1" dirty="0" smtClean="0">
                <a:solidFill>
                  <a:srgbClr val="FF0000"/>
                </a:solidFill>
              </a:rPr>
              <a:t>друг </a:t>
            </a:r>
          </a:p>
          <a:p>
            <a:pPr eaLnBrk="1" hangingPunct="1">
              <a:buFont typeface="Arial" charset="0"/>
              <a:buNone/>
            </a:pPr>
            <a:r>
              <a:rPr lang="ru-RU" b="1" dirty="0" smtClean="0"/>
              <a:t>семейного очага,</a:t>
            </a:r>
          </a:p>
          <a:p>
            <a:pPr eaLnBrk="1" hangingPunct="1">
              <a:buFont typeface="Arial" charset="0"/>
              <a:buNone/>
            </a:pPr>
            <a:r>
              <a:rPr lang="ru-RU" b="1" dirty="0" smtClean="0">
                <a:solidFill>
                  <a:srgbClr val="FF0000"/>
                </a:solidFill>
              </a:rPr>
              <a:t>лекарство</a:t>
            </a:r>
          </a:p>
          <a:p>
            <a:pPr eaLnBrk="1" hangingPunct="1">
              <a:buFont typeface="Arial" charset="0"/>
              <a:buNone/>
            </a:pPr>
            <a:r>
              <a:rPr lang="ru-RU" b="1" dirty="0" smtClean="0"/>
              <a:t>прозябшего путника..."</a:t>
            </a:r>
          </a:p>
          <a:p>
            <a:pPr eaLnBrk="1" hangingPunct="1"/>
            <a:endParaRPr lang="ru-RU" b="1" dirty="0" smtClean="0"/>
          </a:p>
        </p:txBody>
      </p:sp>
      <p:pic>
        <p:nvPicPr>
          <p:cNvPr id="3" name="Рисунок 2" descr="77f759280d7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404664"/>
            <a:ext cx="3851920" cy="609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0_49b5c_e52d4b75_XL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0" y="4941168"/>
            <a:ext cx="2627784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504231"/>
      </p:ext>
    </p:extLst>
  </p:cSld>
  <p:clrMapOvr>
    <a:masterClrMapping/>
  </p:clrMapOvr>
  <p:transition spd="med"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0308595_Samovar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99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1259632" y="4365104"/>
            <a:ext cx="6912768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defRPr/>
            </a:pPr>
            <a:r>
              <a:rPr lang="ru-RU" sz="4800" b="1" dirty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Arial"/>
              </a:rPr>
              <a:t>Приятного чаепития!</a:t>
            </a:r>
          </a:p>
        </p:txBody>
      </p:sp>
    </p:spTree>
    <p:extLst>
      <p:ext uri="{BB962C8B-B14F-4D97-AF65-F5344CB8AC3E}">
        <p14:creationId xmlns:p14="http://schemas.microsoft.com/office/powerpoint/2010/main" val="3091545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C:\Documents and Settings\User\Мои документы\самовар\самовар\с7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72132" y="1071546"/>
            <a:ext cx="3286148" cy="5049851"/>
          </a:xfrm>
          <a:prstGeom prst="rect">
            <a:avLst/>
          </a:prstGeom>
          <a:noFill/>
        </p:spPr>
      </p:pic>
      <p:pic>
        <p:nvPicPr>
          <p:cNvPr id="30725" name="Picture 5" descr="C:\Documents and Settings\User\Мои документы\samovary\samovar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57356" y="7572404"/>
            <a:ext cx="4504021" cy="5406732"/>
          </a:xfrm>
          <a:prstGeom prst="rect">
            <a:avLst/>
          </a:prstGeom>
          <a:noFill/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67544" y="1143000"/>
            <a:ext cx="828092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Самовар</a:t>
            </a:r>
            <a:r>
              <a:rPr lang="ru-RU" sz="3200" b="1" dirty="0">
                <a:latin typeface="+mj-lt"/>
                <a:cs typeface="Times New Roman" pitchFamily="18" charset="0"/>
              </a:rPr>
              <a:t> – исконно русское изобретение. Долгое время считалось, что родина самовара – Тула. Но есть свидетельства, что первые самовары были изготовлены более 250 лет назад на Урале. Были они не только металлические, но и из фарфора, фаянса и даже хрусталя</a:t>
            </a:r>
            <a:r>
              <a:rPr lang="ru-RU" b="1" dirty="0">
                <a:latin typeface="+mj-lt"/>
              </a:rPr>
              <a:t>.</a:t>
            </a:r>
          </a:p>
        </p:txBody>
      </p:sp>
    </p:spTree>
  </p:cSld>
  <p:clrMapOvr>
    <a:masterClrMapping/>
  </p:clrMapOvr>
  <p:transition spd="med"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91001E-6 L -0.00781 -1.0124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5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4941168"/>
            <a:ext cx="2664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 1778 году в Туле был изготовлен первый тульский самовар.</a:t>
            </a:r>
            <a:endParaRPr lang="ru-RU" b="1" dirty="0"/>
          </a:p>
        </p:txBody>
      </p:sp>
      <p:pic>
        <p:nvPicPr>
          <p:cNvPr id="1026" name="Picture 2" descr="C:\Documents and Settings\User\Мои документы\Самовары\1267887837_cultur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571480"/>
            <a:ext cx="4143404" cy="5976926"/>
          </a:xfrm>
          <a:prstGeom prst="rect">
            <a:avLst/>
          </a:prstGeom>
          <a:noFill/>
        </p:spPr>
      </p:pic>
      <p:pic>
        <p:nvPicPr>
          <p:cNvPr id="6" name="Рисунок 5" descr="5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58" y="571480"/>
            <a:ext cx="3333750" cy="2667000"/>
          </a:xfrm>
          <a:prstGeom prst="roundRect">
            <a:avLst/>
          </a:prstGeom>
        </p:spPr>
      </p:pic>
      <p:pic>
        <p:nvPicPr>
          <p:cNvPr id="2" name="Рисунок 1" descr="35380499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143240" y="2928934"/>
            <a:ext cx="1071569" cy="1331274"/>
          </a:xfrm>
          <a:prstGeom prst="roundRect">
            <a:avLst/>
          </a:prstGeom>
          <a:ln w="38100">
            <a:noFill/>
          </a:ln>
        </p:spPr>
      </p:pic>
      <p:pic>
        <p:nvPicPr>
          <p:cNvPr id="7" name="Рисунок 6" descr="58xtzs30fpi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715008" y="5286388"/>
            <a:ext cx="1609502" cy="13573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Прямоугольник 3"/>
          <p:cNvSpPr>
            <a:spLocks noChangeArrowheads="1"/>
          </p:cNvSpPr>
          <p:nvPr/>
        </p:nvSpPr>
        <p:spPr bwMode="auto">
          <a:xfrm>
            <a:off x="142875" y="4000500"/>
            <a:ext cx="4572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В трубу, которая находится  внутри самовара, </a:t>
            </a:r>
            <a:r>
              <a:rPr lang="ru-RU" b="1" dirty="0" smtClean="0"/>
              <a:t>засыпали сосновые </a:t>
            </a:r>
            <a:r>
              <a:rPr lang="ru-RU" b="1" dirty="0"/>
              <a:t>шишки или сухие чурки, древесный уголь, поджигали их лучиной, раздували огонь сапогом. Вскоре вода в самоваре закипала. Наверху у самовара имеется приспособление для установки заварного чайника.</a:t>
            </a:r>
          </a:p>
        </p:txBody>
      </p:sp>
      <p:pic>
        <p:nvPicPr>
          <p:cNvPr id="5" name="Рисунок 4" descr="Устройство самовар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75" y="214313"/>
            <a:ext cx="2928938" cy="3571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673" name="Picture 1" descr="C:\Documents and Settings\User\Мои документы\самовар\самовар\с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93498" y="1142984"/>
            <a:ext cx="4050502" cy="526416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 descr="C:\Documents and Settings\User\Мои документы\самовар\самовар\с18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71736" y="1500174"/>
            <a:ext cx="4000507" cy="5357826"/>
          </a:xfrm>
          <a:prstGeom prst="rect">
            <a:avLst/>
          </a:prstGeom>
          <a:noFill/>
        </p:spPr>
      </p:pic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142875" y="3071813"/>
            <a:ext cx="8358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</a:t>
            </a:r>
          </a:p>
        </p:txBody>
      </p:sp>
      <p:sp>
        <p:nvSpPr>
          <p:cNvPr id="4100" name="Содержимое 4"/>
          <p:cNvSpPr>
            <a:spLocks noGrp="1"/>
          </p:cNvSpPr>
          <p:nvPr>
            <p:ph sz="quarter" idx="13"/>
          </p:nvPr>
        </p:nvSpPr>
        <p:spPr>
          <a:xfrm>
            <a:off x="323528" y="1340768"/>
            <a:ext cx="3528392" cy="5112568"/>
          </a:xfrm>
        </p:spPr>
        <p:txBody>
          <a:bodyPr>
            <a:normAutofit/>
          </a:bodyPr>
          <a:lstStyle/>
          <a:p>
            <a:pPr marL="0" indent="0" eaLnBrk="1" hangingPunct="1"/>
            <a:r>
              <a:rPr lang="ru-RU" sz="2000" b="1" dirty="0" smtClean="0"/>
              <a:t>В Словаре русского языка говорится: </a:t>
            </a:r>
          </a:p>
          <a:p>
            <a:pPr marL="0" indent="0" eaLnBrk="1" hangingPunct="1"/>
            <a:r>
              <a:rPr lang="ru-RU" sz="2000" b="1" dirty="0" smtClean="0"/>
              <a:t>"Самовар - металлический прибор для кипячения воды с топкой внутри, наполняемый углями". </a:t>
            </a:r>
          </a:p>
          <a:p>
            <a:pPr marL="0" indent="0" eaLnBrk="1" hangingPunct="1"/>
            <a:r>
              <a:rPr lang="ru-RU" sz="2000" b="1" dirty="0" smtClean="0"/>
              <a:t>В Толковом словаре живого великорусского языка В.И. Даля сказано: </a:t>
            </a:r>
          </a:p>
          <a:p>
            <a:pPr marL="0" indent="0" eaLnBrk="1" hangingPunct="1"/>
            <a:r>
              <a:rPr lang="ru-RU" sz="2000" b="1" dirty="0" smtClean="0"/>
              <a:t>"Самовар - водогрейный для чаю сосуд, медный с трубою и жаровнею внутри ".</a:t>
            </a:r>
          </a:p>
          <a:p>
            <a:pPr eaLnBrk="1" hangingPunct="1"/>
            <a:endParaRPr lang="ru-RU" sz="2000" b="1" dirty="0" smtClean="0"/>
          </a:p>
        </p:txBody>
      </p:sp>
      <p:sp>
        <p:nvSpPr>
          <p:cNvPr id="4101" name="Содержимое 5"/>
          <p:cNvSpPr>
            <a:spLocks noGrp="1"/>
          </p:cNvSpPr>
          <p:nvPr>
            <p:ph sz="quarter" idx="14"/>
          </p:nvPr>
        </p:nvSpPr>
        <p:spPr>
          <a:xfrm>
            <a:off x="5436096" y="1412776"/>
            <a:ext cx="3384376" cy="4925144"/>
          </a:xfrm>
        </p:spPr>
        <p:txBody>
          <a:bodyPr>
            <a:normAutofit/>
          </a:bodyPr>
          <a:lstStyle/>
          <a:p>
            <a:pPr marL="0" indent="0" algn="r" eaLnBrk="1" hangingPunct="1"/>
            <a:r>
              <a:rPr lang="ru-RU" sz="2000" b="1" dirty="0" smtClean="0"/>
              <a:t>Самовар вошел в каждый дом. Он стал символом добра и домашнего уюта. Дети получали знания, впитывали традиции, учились говорить и слушать у самовара. Этот предмет вошел в классику русской литературы и искусства как непременный атрибут семейного покоя.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3568" y="332656"/>
            <a:ext cx="7776864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5400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Что такое самовар?</a:t>
            </a:r>
            <a:endParaRPr kumimoji="0" lang="ru-RU" sz="5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84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uiExpand="1" build="p"/>
      <p:bldP spid="410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 descr="Самовар вазой. Вторая половина XIX века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642938"/>
            <a:ext cx="3794894" cy="5929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4" name="Прямая соединительная линия 3"/>
          <p:cNvCxnSpPr/>
          <p:nvPr/>
        </p:nvCxnSpPr>
        <p:spPr>
          <a:xfrm flipV="1">
            <a:off x="2286000" y="2636912"/>
            <a:ext cx="6102424" cy="77713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4" name="TextBox 6"/>
          <p:cNvSpPr txBox="1">
            <a:spLocks noChangeArrowheads="1"/>
          </p:cNvSpPr>
          <p:nvPr/>
        </p:nvSpPr>
        <p:spPr bwMode="auto">
          <a:xfrm>
            <a:off x="4357688" y="2214563"/>
            <a:ext cx="3929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>
                <a:latin typeface="Calibri" pitchFamily="34" charset="0"/>
                <a:cs typeface="Times New Roman" pitchFamily="18" charset="0"/>
              </a:rPr>
              <a:t>Стенка</a:t>
            </a:r>
            <a:r>
              <a:rPr lang="ru-RU" sz="1200" dirty="0">
                <a:latin typeface="Calibri" pitchFamily="34" charset="0"/>
                <a:cs typeface="Times New Roman" pitchFamily="18" charset="0"/>
              </a:rPr>
              <a:t> - основная часть самовара, куда наливается вода для кипячения.</a:t>
            </a:r>
            <a:endParaRPr lang="ru-RU" sz="1200" dirty="0">
              <a:latin typeface="Calibri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907704" y="4437112"/>
            <a:ext cx="6387603" cy="13121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6" name="TextBox 13"/>
          <p:cNvSpPr txBox="1">
            <a:spLocks noChangeArrowheads="1"/>
          </p:cNvSpPr>
          <p:nvPr/>
        </p:nvSpPr>
        <p:spPr bwMode="auto">
          <a:xfrm>
            <a:off x="4499992" y="4077072"/>
            <a:ext cx="3071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>
                <a:latin typeface="Calibri" pitchFamily="34" charset="0"/>
                <a:cs typeface="Times New Roman" pitchFamily="18" charset="0"/>
              </a:rPr>
              <a:t>Шейка</a:t>
            </a:r>
            <a:r>
              <a:rPr lang="ru-RU" sz="1200" dirty="0">
                <a:latin typeface="Calibri" pitchFamily="34" charset="0"/>
                <a:cs typeface="Times New Roman" pitchFamily="18" charset="0"/>
              </a:rPr>
              <a:t> - нижняя часть самовара.</a:t>
            </a:r>
            <a:endParaRPr lang="ru-RU" sz="1200" dirty="0">
              <a:latin typeface="Calibri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1835696" y="3717032"/>
            <a:ext cx="6552728" cy="72008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8" name="Прямоугольник 20"/>
          <p:cNvSpPr>
            <a:spLocks noChangeArrowheads="1"/>
          </p:cNvSpPr>
          <p:nvPr/>
        </p:nvSpPr>
        <p:spPr bwMode="auto">
          <a:xfrm>
            <a:off x="4357688" y="3286125"/>
            <a:ext cx="3714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>
                <a:latin typeface="Calibri" pitchFamily="34" charset="0"/>
                <a:cs typeface="Times New Roman" pitchFamily="18" charset="0"/>
              </a:rPr>
              <a:t>Репеек</a:t>
            </a:r>
            <a:r>
              <a:rPr lang="ru-RU" sz="1200" dirty="0">
                <a:latin typeface="Calibri" pitchFamily="34" charset="0"/>
                <a:cs typeface="Times New Roman" pitchFamily="18" charset="0"/>
              </a:rPr>
              <a:t> - фигурная пластинка, прикрепляемая к стенке самовара, в которую врезается кран.</a:t>
            </a:r>
            <a:endParaRPr lang="ru-RU" sz="1200" dirty="0">
              <a:latin typeface="Calibri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1619672" y="1844825"/>
            <a:ext cx="6817369" cy="72007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0" name="TextBox 24"/>
          <p:cNvSpPr txBox="1">
            <a:spLocks noChangeArrowheads="1"/>
          </p:cNvSpPr>
          <p:nvPr/>
        </p:nvSpPr>
        <p:spPr bwMode="auto">
          <a:xfrm>
            <a:off x="4355976" y="1412776"/>
            <a:ext cx="3929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 err="1">
                <a:latin typeface="Calibri" pitchFamily="34" charset="0"/>
                <a:cs typeface="Times New Roman" pitchFamily="18" charset="0"/>
              </a:rPr>
              <a:t>Душничок</a:t>
            </a:r>
            <a:r>
              <a:rPr lang="ru-RU" sz="1200" dirty="0">
                <a:latin typeface="Calibri" pitchFamily="34" charset="0"/>
                <a:cs typeface="Times New Roman" pitchFamily="18" charset="0"/>
              </a:rPr>
              <a:t> - отверстие на крышке самовара для выпускания пара при кипении воды в самоваре.</a:t>
            </a:r>
            <a:endParaRPr lang="ru-RU" sz="1200" dirty="0">
              <a:latin typeface="Calibri" pitchFamily="34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V="1">
            <a:off x="1763688" y="1000126"/>
            <a:ext cx="6665937" cy="124618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2" name="TextBox 29"/>
          <p:cNvSpPr txBox="1">
            <a:spLocks noChangeArrowheads="1"/>
          </p:cNvSpPr>
          <p:nvPr/>
        </p:nvSpPr>
        <p:spPr bwMode="auto">
          <a:xfrm>
            <a:off x="4429125" y="714375"/>
            <a:ext cx="3857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latin typeface="Calibri" pitchFamily="34" charset="0"/>
                <a:cs typeface="Times New Roman" pitchFamily="18" charset="0"/>
              </a:rPr>
              <a:t>Заглушка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 - колпачок для закрытия кувшина.</a:t>
            </a:r>
            <a:endParaRPr lang="ru-RU" sz="1400" dirty="0">
              <a:latin typeface="Calibri" pitchFamily="34" charset="0"/>
            </a:endParaRPr>
          </a:p>
        </p:txBody>
      </p:sp>
      <p:pic>
        <p:nvPicPr>
          <p:cNvPr id="14" name="Рисунок 13" descr="kniga16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5536" y="4941168"/>
            <a:ext cx="1876425" cy="1552575"/>
          </a:xfrm>
          <a:prstGeom prst="rect">
            <a:avLst/>
          </a:prstGeom>
        </p:spPr>
      </p:pic>
    </p:spTree>
  </p:cSld>
  <p:clrMapOvr>
    <a:masterClrMapping/>
  </p:clrMapOvr>
  <p:transition spd="med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5128" grpId="0"/>
      <p:bldP spid="51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sz="quarter" idx="13"/>
          </p:nvPr>
        </p:nvSpPr>
        <p:spPr/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chemeClr val="tx2"/>
                </a:solidFill>
              </a:rPr>
              <a:t>Внешне он напоминает чайник с большим </a:t>
            </a:r>
            <a:r>
              <a:rPr lang="ru-RU" b="1" dirty="0" err="1" smtClean="0">
                <a:solidFill>
                  <a:schemeClr val="tx2"/>
                </a:solidFill>
              </a:rPr>
              <a:t>изогну-тым</a:t>
            </a:r>
            <a:r>
              <a:rPr lang="ru-RU" b="1" dirty="0" smtClean="0">
                <a:solidFill>
                  <a:schemeClr val="tx2"/>
                </a:solidFill>
              </a:rPr>
              <a:t> носиком, но внутри у него припаян кувшин, куда закладывали угли (</a:t>
            </a:r>
            <a:r>
              <a:rPr lang="ru-RU" b="1" dirty="0" err="1" smtClean="0">
                <a:solidFill>
                  <a:schemeClr val="tx2"/>
                </a:solidFill>
              </a:rPr>
              <a:t>позд-нее</a:t>
            </a:r>
            <a:r>
              <a:rPr lang="ru-RU" b="1" dirty="0" smtClean="0">
                <a:solidFill>
                  <a:schemeClr val="tx2"/>
                </a:solidFill>
              </a:rPr>
              <a:t> такое устройство кувшина мы увидели в самоваре), а внизу </a:t>
            </a:r>
            <a:r>
              <a:rPr lang="ru-RU" b="1" dirty="0" err="1" smtClean="0">
                <a:solidFill>
                  <a:schemeClr val="tx2"/>
                </a:solidFill>
              </a:rPr>
              <a:t>сбитен-ника</a:t>
            </a:r>
            <a:r>
              <a:rPr lang="ru-RU" b="1" dirty="0" smtClean="0">
                <a:solidFill>
                  <a:schemeClr val="tx2"/>
                </a:solidFill>
              </a:rPr>
              <a:t> – поддувало. Такие </a:t>
            </a:r>
            <a:r>
              <a:rPr lang="ru-RU" b="1" dirty="0" err="1" smtClean="0">
                <a:solidFill>
                  <a:schemeClr val="tx2"/>
                </a:solidFill>
              </a:rPr>
              <a:t>сбитенники</a:t>
            </a:r>
            <a:r>
              <a:rPr lang="ru-RU" b="1" dirty="0" smtClean="0">
                <a:solidFill>
                  <a:schemeClr val="tx2"/>
                </a:solidFill>
              </a:rPr>
              <a:t>  делали в Туле. Они служили для </a:t>
            </a:r>
            <a:r>
              <a:rPr lang="ru-RU" b="1" dirty="0" err="1" smtClean="0">
                <a:solidFill>
                  <a:schemeClr val="tx2"/>
                </a:solidFill>
              </a:rPr>
              <a:t>пригото-вления</a:t>
            </a:r>
            <a:r>
              <a:rPr lang="ru-RU" b="1" dirty="0" smtClean="0">
                <a:solidFill>
                  <a:schemeClr val="tx2"/>
                </a:solidFill>
              </a:rPr>
              <a:t>  горячего </a:t>
            </a:r>
            <a:r>
              <a:rPr lang="ru-RU" b="1" dirty="0" err="1" smtClean="0">
                <a:solidFill>
                  <a:schemeClr val="tx2"/>
                </a:solidFill>
              </a:rPr>
              <a:t>аромат-ного</a:t>
            </a:r>
            <a:r>
              <a:rPr lang="ru-RU" b="1" dirty="0" smtClean="0">
                <a:solidFill>
                  <a:schemeClr val="tx2"/>
                </a:solidFill>
              </a:rPr>
              <a:t> народного напитка (</a:t>
            </a:r>
            <a:r>
              <a:rPr lang="ru-RU" b="1" dirty="0" smtClean="0">
                <a:solidFill>
                  <a:schemeClr val="tx2"/>
                </a:solidFill>
                <a:hlinkClick r:id="rId2"/>
              </a:rPr>
              <a:t>сбитня</a:t>
            </a:r>
            <a:r>
              <a:rPr lang="ru-RU" b="1" dirty="0" smtClean="0">
                <a:solidFill>
                  <a:schemeClr val="tx2"/>
                </a:solidFill>
              </a:rPr>
              <a:t>) из воды, меда, </a:t>
            </a:r>
            <a:r>
              <a:rPr lang="ru-RU" b="1" dirty="0" err="1" smtClean="0">
                <a:solidFill>
                  <a:schemeClr val="tx2"/>
                </a:solidFill>
              </a:rPr>
              <a:t>прянностей</a:t>
            </a:r>
            <a:r>
              <a:rPr lang="ru-RU" b="1" dirty="0" smtClean="0">
                <a:solidFill>
                  <a:schemeClr val="tx2"/>
                </a:solidFill>
              </a:rPr>
              <a:t> и трав.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 smtClean="0">
              <a:solidFill>
                <a:schemeClr val="tx2"/>
              </a:solidFill>
            </a:endParaRPr>
          </a:p>
        </p:txBody>
      </p:sp>
      <p:pic>
        <p:nvPicPr>
          <p:cNvPr id="6149" name="Рисунок 2" descr="Чайник-самовар (сбитенник). Конец XVIII века.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1" y="1357313"/>
            <a:ext cx="3640460" cy="5000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9552" y="332656"/>
            <a:ext cx="7776864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3200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Чайник-самовар (</a:t>
            </a:r>
            <a:r>
              <a:rPr lang="ru-RU" sz="3200" b="1" kern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сбитенник</a:t>
            </a:r>
            <a:r>
              <a:rPr lang="ru-RU" sz="3200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)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Содержимое 4" descr="Чайник-самовар. Конец XVIII века."/>
          <p:cNvPicPr>
            <a:picLocks noGrp="1"/>
          </p:cNvPicPr>
          <p:nvPr>
            <p:ph sz="quarter" idx="13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52450" y="1196752"/>
            <a:ext cx="3803526" cy="5184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4716016" y="1628800"/>
            <a:ext cx="4427984" cy="4525963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lnSpc>
                <a:spcPct val="110000"/>
              </a:lnSpc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chemeClr val="tx2"/>
                </a:solidFill>
              </a:rPr>
              <a:t>Некоторые фабриканты изготовляли самовары-кофейники, которые внешне мало чем </a:t>
            </a:r>
            <a:r>
              <a:rPr lang="ru-RU" b="1" dirty="0" err="1" smtClean="0">
                <a:solidFill>
                  <a:schemeClr val="tx2"/>
                </a:solidFill>
              </a:rPr>
              <a:t>отлича-лись</a:t>
            </a:r>
            <a:r>
              <a:rPr lang="ru-RU" b="1" dirty="0" smtClean="0">
                <a:solidFill>
                  <a:schemeClr val="tx2"/>
                </a:solidFill>
              </a:rPr>
              <a:t>  от чайного самовара. Во внутреннюю часть на кувшин укреплялось ситечко для процеживания кофе. Самовары – </a:t>
            </a:r>
            <a:r>
              <a:rPr lang="ru-RU" b="1" dirty="0" err="1" smtClean="0">
                <a:solidFill>
                  <a:schemeClr val="tx2"/>
                </a:solidFill>
              </a:rPr>
              <a:t>кофей-ники</a:t>
            </a:r>
            <a:r>
              <a:rPr lang="ru-RU" b="1" dirty="0" smtClean="0">
                <a:solidFill>
                  <a:schemeClr val="tx2"/>
                </a:solidFill>
              </a:rPr>
              <a:t> встречаются редко: этот напиток был доступен только знати.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 smtClean="0">
              <a:solidFill>
                <a:schemeClr val="tx2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3568" y="332656"/>
            <a:ext cx="777686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3200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Чайник   самовар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920880" cy="928689"/>
          </a:xfrm>
        </p:spPr>
        <p:txBody>
          <a:bodyPr/>
          <a:lstStyle/>
          <a:p>
            <a:pPr algn="ctr" eaLnBrk="1" hangingPunct="1"/>
            <a:r>
              <a:rPr lang="ru-RU" sz="3200" dirty="0" smtClean="0">
                <a:latin typeface="+mn-lt"/>
              </a:rPr>
              <a:t>Самовары-кофейники </a:t>
            </a:r>
          </a:p>
        </p:txBody>
      </p:sp>
      <p:pic>
        <p:nvPicPr>
          <p:cNvPr id="8195" name="Содержимое 4" descr="Самовары-кофейники. Чеканка. 1840-е годы."/>
          <p:cNvPicPr>
            <a:picLocks noGrp="1"/>
          </p:cNvPicPr>
          <p:nvPr>
            <p:ph type="pic" idx="1"/>
          </p:nvPr>
        </p:nvPicPr>
        <p:blipFill>
          <a:blip r:embed="rId2" cstate="email"/>
          <a:srcRect l="276" r="276"/>
          <a:stretch>
            <a:fillRect/>
          </a:stretch>
        </p:blipFill>
        <p:spPr>
          <a:xfrm>
            <a:off x="4371844" y="1124744"/>
            <a:ext cx="4772156" cy="52002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196" name="Текст 6"/>
          <p:cNvSpPr>
            <a:spLocks noGrp="1"/>
          </p:cNvSpPr>
          <p:nvPr>
            <p:ph type="body" sz="half" idx="2"/>
          </p:nvPr>
        </p:nvSpPr>
        <p:spPr>
          <a:xfrm>
            <a:off x="0" y="2276872"/>
            <a:ext cx="4860032" cy="2448272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b="1" dirty="0" smtClean="0">
                <a:latin typeface="+mj-lt"/>
                <a:cs typeface="Times New Roman" pitchFamily="18" charset="0"/>
              </a:rPr>
              <a:t>Самовар гудит, шумит,</a:t>
            </a:r>
            <a:br>
              <a:rPr lang="ru-RU" sz="2800" b="1" dirty="0" smtClean="0">
                <a:latin typeface="+mj-lt"/>
                <a:cs typeface="Times New Roman" pitchFamily="18" charset="0"/>
              </a:rPr>
            </a:br>
            <a:r>
              <a:rPr lang="ru-RU" sz="2800" b="1" dirty="0" smtClean="0">
                <a:latin typeface="+mj-lt"/>
                <a:cs typeface="Times New Roman" pitchFamily="18" charset="0"/>
              </a:rPr>
              <a:t>Только с виду он сердит.</a:t>
            </a:r>
            <a:br>
              <a:rPr lang="ru-RU" sz="2800" b="1" dirty="0" smtClean="0">
                <a:latin typeface="+mj-lt"/>
                <a:cs typeface="Times New Roman" pitchFamily="18" charset="0"/>
              </a:rPr>
            </a:br>
            <a:r>
              <a:rPr lang="ru-RU" sz="2800" b="1" dirty="0" smtClean="0">
                <a:latin typeface="+mj-lt"/>
                <a:cs typeface="Times New Roman" pitchFamily="18" charset="0"/>
              </a:rPr>
              <a:t>К потолку пускает пар</a:t>
            </a:r>
            <a:br>
              <a:rPr lang="ru-RU" sz="2800" b="1" dirty="0" smtClean="0">
                <a:latin typeface="+mj-lt"/>
                <a:cs typeface="Times New Roman" pitchFamily="18" charset="0"/>
              </a:rPr>
            </a:br>
            <a:r>
              <a:rPr lang="ru-RU" sz="2800" b="1" dirty="0" smtClean="0">
                <a:latin typeface="+mj-lt"/>
                <a:cs typeface="Times New Roman" pitchFamily="18" charset="0"/>
              </a:rPr>
              <a:t>Наш красавец-самовар.</a:t>
            </a:r>
          </a:p>
          <a:p>
            <a:pPr eaLnBrk="1" hangingPunct="1"/>
            <a:endParaRPr lang="ru-RU" sz="2800" b="1" dirty="0" smtClean="0">
              <a:latin typeface="+mj-lt"/>
            </a:endParaRPr>
          </a:p>
          <a:p>
            <a:pPr eaLnBrk="1" hangingPunct="1"/>
            <a:endParaRPr lang="ru-RU" sz="2800" b="1" dirty="0" smtClean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6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299</TotalTime>
  <Words>421</Words>
  <Application>Microsoft Office PowerPoint</Application>
  <PresentationFormat>Экран (4:3)</PresentationFormat>
  <Paragraphs>39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Твердый переплет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Самовары-кофейники </vt:lpstr>
      <vt:lpstr>Самовар – ваза «Кратер»</vt:lpstr>
      <vt:lpstr>Презентация PowerPoint</vt:lpstr>
      <vt:lpstr>Самовар  дорожный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>Русский самовар (виртуальная экскурсия)</dc:subject>
  <dc:creator>Белозор Е.Н.</dc:creator>
  <cp:lastModifiedBy>Сысоева</cp:lastModifiedBy>
  <cp:revision>84</cp:revision>
  <dcterms:created xsi:type="dcterms:W3CDTF">2009-10-21T13:14:34Z</dcterms:created>
  <dcterms:modified xsi:type="dcterms:W3CDTF">2021-05-08T17:09:48Z</dcterms:modified>
</cp:coreProperties>
</file>