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52" r:id="rId1"/>
  </p:sldMasterIdLst>
  <p:notesMasterIdLst>
    <p:notesMasterId r:id="rId31"/>
  </p:notesMasterIdLst>
  <p:sldIdLst>
    <p:sldId id="298" r:id="rId2"/>
    <p:sldId id="285" r:id="rId3"/>
    <p:sldId id="291" r:id="rId4"/>
    <p:sldId id="287" r:id="rId5"/>
    <p:sldId id="289" r:id="rId6"/>
    <p:sldId id="292" r:id="rId7"/>
    <p:sldId id="293" r:id="rId8"/>
    <p:sldId id="256" r:id="rId9"/>
    <p:sldId id="258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4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97" r:id="rId30"/>
  </p:sldIdLst>
  <p:sldSz cx="9144000" cy="5143500" type="screen16x9"/>
  <p:notesSz cx="6858000" cy="9144000"/>
  <p:embeddedFontLs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Constantia" pitchFamily="18" charset="0"/>
      <p:regular r:id="rId36"/>
      <p:bold r:id="rId37"/>
      <p:italic r:id="rId38"/>
      <p:boldItalic r:id="rId39"/>
    </p:embeddedFont>
    <p:embeddedFont>
      <p:font typeface="Wingdings 2" pitchFamily="18" charset="2"/>
      <p:regular r:id="rId40"/>
    </p:embeddedFont>
    <p:embeddedFont>
      <p:font typeface="AGCrownStyle"/>
      <p:italic r:id="rId4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66"/>
    <a:srgbClr val="FFFFFF"/>
    <a:srgbClr val="009900"/>
    <a:srgbClr val="FFFF99"/>
    <a:srgbClr val="003366"/>
    <a:srgbClr val="66FF66"/>
    <a:srgbClr val="404F2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78" y="4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57F8CF-1DE0-4ECA-8165-C784AD5072AA}" type="datetimeFigureOut">
              <a:rPr lang="ru-RU"/>
              <a:pPr>
                <a:defRPr/>
              </a:pPr>
              <a:t>19.06.2021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7ABA7E5-825E-4977-B197-B6EBE58D0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320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522EE6-21BB-4ADA-A58C-05DE4E246639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F5687C-8915-4158-9027-72A52038F12F}" type="datetimeFigureOut">
              <a:rPr lang="ru-RU" smtClean="0"/>
              <a:pPr>
                <a:defRPr/>
              </a:pPr>
              <a:t>19.06.2021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ADC2D-84EA-41EB-AAF3-51FED1190F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867C90-EB0E-43EA-BEEB-BE7ACB45F2D3}" type="datetimeFigureOut">
              <a:rPr lang="ru-RU" smtClean="0"/>
              <a:pPr>
                <a:defRPr/>
              </a:pPr>
              <a:t>19.06.2021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AD02C-12AC-474D-9302-BD4F7D461B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C67476-25BB-4418-838D-D9B7C482F5BB}" type="datetimeFigureOut">
              <a:rPr lang="ru-RU" smtClean="0"/>
              <a:pPr>
                <a:defRPr/>
              </a:pPr>
              <a:t>19.06.2021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8FA75-9AFB-45C4-B63D-9DFA09D6BB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29A1A-F6BF-40A8-8245-009293766C76}" type="datetimeFigureOut">
              <a:rPr lang="ru-RU" smtClean="0"/>
              <a:pPr>
                <a:defRPr/>
              </a:pPr>
              <a:t>19.06.2021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0E982-E7FA-4F0D-914A-8290C8DB84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5A8D7E-82D5-4C62-8353-AECCB1763A3E}" type="datetimeFigureOut">
              <a:rPr lang="ru-RU" smtClean="0"/>
              <a:pPr>
                <a:defRPr/>
              </a:pPr>
              <a:t>19.06.2021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19640-AFFC-42F7-AF4C-8BBD741E4D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41FF04-8601-45B3-AFBC-AE38AA60A1BE}" type="datetimeFigureOut">
              <a:rPr lang="ru-RU" smtClean="0"/>
              <a:pPr>
                <a:defRPr/>
              </a:pPr>
              <a:t>19.06.2021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391CF-6ACB-49C4-B19E-1EA9CD9F02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A92A99-4DCD-4CD7-AD03-23C35B310945}" type="datetimeFigureOut">
              <a:rPr lang="ru-RU" smtClean="0"/>
              <a:pPr>
                <a:defRPr/>
              </a:pPr>
              <a:t>19.06.2021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4EA58-E7EA-401F-A575-1E6A8E76DD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27FBE-A168-421F-9EE9-8A295F0A5CA0}" type="datetimeFigureOut">
              <a:rPr lang="ru-RU" smtClean="0"/>
              <a:pPr>
                <a:defRPr/>
              </a:pPr>
              <a:t>19.06.2021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F30047-8140-4835-A6FC-BFD10D81F4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394DEE-6EBA-46A1-AD0A-3FCE89CC2E14}" type="datetimeFigureOut">
              <a:rPr lang="ru-RU" smtClean="0"/>
              <a:pPr>
                <a:defRPr/>
              </a:pPr>
              <a:t>19.06.2021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3830A4-8125-474E-8D18-EA72A5C46E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5" name="Picture 10" descr="http://inspirepos.com/home/images/bannerbg.jpg"/>
          <p:cNvPicPr>
            <a:picLocks noChangeAspect="1" noChangeArrowheads="1"/>
          </p:cNvPicPr>
          <p:nvPr userDrawn="1"/>
        </p:nvPicPr>
        <p:blipFill>
          <a:blip r:embed="rId2" cstate="print"/>
          <a:srcRect r="25581"/>
          <a:stretch>
            <a:fillRect/>
          </a:stretch>
        </p:blipFill>
        <p:spPr bwMode="auto">
          <a:xfrm>
            <a:off x="0" y="0"/>
            <a:ext cx="9144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http://ldveselka.at.ua/sait/94514627.png"/>
          <p:cNvPicPr>
            <a:picLocks noChangeAspect="1" noChangeArrowheads="1"/>
          </p:cNvPicPr>
          <p:nvPr userDrawn="1"/>
        </p:nvPicPr>
        <p:blipFill>
          <a:blip r:embed="rId3" cstate="print"/>
          <a:srcRect l="29037" r="9409" b="17596"/>
          <a:stretch>
            <a:fillRect/>
          </a:stretch>
        </p:blipFill>
        <p:spPr bwMode="auto">
          <a:xfrm>
            <a:off x="5357813" y="4021138"/>
            <a:ext cx="3786187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http://ldveselka.at.ua/sait/94514627.png"/>
          <p:cNvPicPr>
            <a:picLocks noChangeAspect="1" noChangeArrowheads="1"/>
          </p:cNvPicPr>
          <p:nvPr userDrawn="1"/>
        </p:nvPicPr>
        <p:blipFill>
          <a:blip r:embed="rId4" cstate="print"/>
          <a:srcRect l="4762" b="17596"/>
          <a:stretch>
            <a:fillRect/>
          </a:stretch>
        </p:blipFill>
        <p:spPr bwMode="auto">
          <a:xfrm>
            <a:off x="0" y="4021138"/>
            <a:ext cx="5857875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мка 7"/>
          <p:cNvSpPr/>
          <p:nvPr userDrawn="1"/>
        </p:nvSpPr>
        <p:spPr>
          <a:xfrm flipH="1">
            <a:off x="0" y="0"/>
            <a:ext cx="9144000" cy="5143500"/>
          </a:xfrm>
          <a:prstGeom prst="frame">
            <a:avLst>
              <a:gd name="adj1" fmla="val 2341"/>
            </a:avLst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Picture 16" descr="http://poliklinika2.lviv.ua/img/butt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 rot="1441199">
            <a:off x="2965450" y="4071938"/>
            <a:ext cx="8540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https://avatanplus.com/files/resources/mid/57be77e47c194156c004549c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rot="20498237">
            <a:off x="311150" y="3092450"/>
            <a:ext cx="7000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1" descr="http://www.firmasec.com/resim/7/ornek-aricilik-ornek-aricilik-logo-ad782898231-bffmrd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 rot="20008326" flipH="1">
            <a:off x="1541463" y="4406900"/>
            <a:ext cx="5715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90ABA8-5040-4010-B6E5-CC0128E7ED02}" type="datetimeFigureOut">
              <a:rPr lang="ru-RU" smtClean="0"/>
              <a:pPr>
                <a:defRPr/>
              </a:pPr>
              <a:t>19.06.2021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96F05A-6CC0-4C1A-A85C-DF2CDF5532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84CD45-8B24-4820-98DD-308827C775B9}" type="datetimeFigureOut">
              <a:rPr lang="ru-RU" smtClean="0"/>
              <a:pPr>
                <a:defRPr/>
              </a:pPr>
              <a:t>19.06.2021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pPr>
              <a:defRPr/>
            </a:pPr>
            <a:fld id="{2F853EFF-B447-4C55-9F50-F8276C035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1A2DD70-016A-4B8C-995E-63FB9FCC6641}" type="datetimeFigureOut">
              <a:rPr lang="ru-RU" smtClean="0"/>
              <a:pPr>
                <a:defRPr/>
              </a:pPr>
              <a:t>19.06.2021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83049E3-6B97-48C4-A94A-03A9917546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6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7.jpe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8.xml"/><Relationship Id="rId10" Type="http://schemas.openxmlformats.org/officeDocument/2006/relationships/image" Target="../media/image21.jpeg"/><Relationship Id="rId4" Type="http://schemas.openxmlformats.org/officeDocument/2006/relationships/slide" Target="slide9.xm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8.xml"/><Relationship Id="rId10" Type="http://schemas.openxmlformats.org/officeDocument/2006/relationships/image" Target="../media/image25.jpeg"/><Relationship Id="rId4" Type="http://schemas.openxmlformats.org/officeDocument/2006/relationships/slide" Target="slide9.xml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audio" Target="../media/audio1.wav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0.jpeg"/><Relationship Id="rId5" Type="http://schemas.openxmlformats.org/officeDocument/2006/relationships/slide" Target="slide8.xml"/><Relationship Id="rId10" Type="http://schemas.openxmlformats.org/officeDocument/2006/relationships/image" Target="../media/image29.jpeg"/><Relationship Id="rId4" Type="http://schemas.openxmlformats.org/officeDocument/2006/relationships/slide" Target="slide9.xml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2.wav"/><Relationship Id="rId7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36.gif"/><Relationship Id="rId5" Type="http://schemas.openxmlformats.org/officeDocument/2006/relationships/slide" Target="slide8.xml"/><Relationship Id="rId10" Type="http://schemas.openxmlformats.org/officeDocument/2006/relationships/image" Target="../media/image35.jpeg"/><Relationship Id="rId4" Type="http://schemas.openxmlformats.org/officeDocument/2006/relationships/slide" Target="slide9.xml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slide" Target="sl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14.png"/><Relationship Id="rId4" Type="http://schemas.openxmlformats.org/officeDocument/2006/relationships/slide" Target="slid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14.png"/><Relationship Id="rId4" Type="http://schemas.openxmlformats.org/officeDocument/2006/relationships/slide" Target="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4.png"/><Relationship Id="rId4" Type="http://schemas.openxmlformats.org/officeDocument/2006/relationships/slide" Target="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14.png"/><Relationship Id="rId4" Type="http://schemas.openxmlformats.org/officeDocument/2006/relationships/slide" Target="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slide" Target="slide8.xml"/><Relationship Id="rId4" Type="http://schemas.openxmlformats.org/officeDocument/2006/relationships/slide" Target="slid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1.xml"/><Relationship Id="rId18" Type="http://schemas.openxmlformats.org/officeDocument/2006/relationships/slide" Target="slide23.xml"/><Relationship Id="rId3" Type="http://schemas.openxmlformats.org/officeDocument/2006/relationships/slide" Target="slide9.xml"/><Relationship Id="rId21" Type="http://schemas.openxmlformats.org/officeDocument/2006/relationships/slide" Target="slide28.xml"/><Relationship Id="rId7" Type="http://schemas.openxmlformats.org/officeDocument/2006/relationships/slide" Target="slide16.xml"/><Relationship Id="rId12" Type="http://schemas.openxmlformats.org/officeDocument/2006/relationships/slide" Target="slide18.xml"/><Relationship Id="rId17" Type="http://schemas.openxmlformats.org/officeDocument/2006/relationships/slide" Target="slide20.xml"/><Relationship Id="rId2" Type="http://schemas.openxmlformats.org/officeDocument/2006/relationships/notesSlide" Target="../notesSlides/notesSlide1.xml"/><Relationship Id="rId16" Type="http://schemas.openxmlformats.org/officeDocument/2006/relationships/slide" Target="slide24.xml"/><Relationship Id="rId20" Type="http://schemas.openxmlformats.org/officeDocument/2006/relationships/slide" Target="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11" Type="http://schemas.openxmlformats.org/officeDocument/2006/relationships/slide" Target="slide22.xml"/><Relationship Id="rId5" Type="http://schemas.openxmlformats.org/officeDocument/2006/relationships/slide" Target="slide11.xml"/><Relationship Id="rId15" Type="http://schemas.openxmlformats.org/officeDocument/2006/relationships/slide" Target="slide26.xml"/><Relationship Id="rId10" Type="http://schemas.openxmlformats.org/officeDocument/2006/relationships/slide" Target="slide15.xml"/><Relationship Id="rId19" Type="http://schemas.openxmlformats.org/officeDocument/2006/relationships/slide" Target="slide19.xml"/><Relationship Id="rId4" Type="http://schemas.openxmlformats.org/officeDocument/2006/relationships/slide" Target="slide12.xml"/><Relationship Id="rId9" Type="http://schemas.openxmlformats.org/officeDocument/2006/relationships/slide" Target="slide13.xml"/><Relationship Id="rId14" Type="http://schemas.openxmlformats.org/officeDocument/2006/relationships/slide" Target="slide17.xml"/><Relationship Id="rId22" Type="http://schemas.openxmlformats.org/officeDocument/2006/relationships/slide" Target="slide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3.png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Экологический калейдоскоп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800" i="1" dirty="0" smtClean="0"/>
              <a:t>Подготовила: Комарова Н. А.</a:t>
            </a:r>
            <a:endParaRPr lang="ru-RU" sz="1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173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1142990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1. Красный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7158" y="2143122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2. </a:t>
            </a:r>
            <a:r>
              <a:rPr lang="ru-RU" sz="2400" b="1" dirty="0" err="1"/>
              <a:t>Голубой</a:t>
            </a:r>
            <a:r>
              <a:rPr lang="ru-RU" sz="2400" b="1" dirty="0"/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7158" y="4143386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4. Желтый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7158" y="3143254"/>
            <a:ext cx="278608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3. Зелёный  </a:t>
            </a:r>
          </a:p>
        </p:txBody>
      </p:sp>
      <p:pic>
        <p:nvPicPr>
          <p:cNvPr id="7186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165187" y="285734"/>
            <a:ext cx="4813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Любимый цвет экологов?</a:t>
            </a:r>
          </a:p>
        </p:txBody>
      </p:sp>
      <p:pic>
        <p:nvPicPr>
          <p:cNvPr id="7188" name="Picture 23" descr="http://topkin.ru/wp-content/uploads/2016/12/01e%60-800x511.jpg"/>
          <p:cNvPicPr>
            <a:picLocks noChangeAspect="1" noChangeArrowheads="1"/>
          </p:cNvPicPr>
          <p:nvPr/>
        </p:nvPicPr>
        <p:blipFill>
          <a:blip r:embed="rId7" cstate="print"/>
          <a:srcRect l="20689" r="17241"/>
          <a:stretch>
            <a:fillRect/>
          </a:stretch>
        </p:blipFill>
        <p:spPr bwMode="auto">
          <a:xfrm>
            <a:off x="4429124" y="1071552"/>
            <a:ext cx="3000375" cy="3087688"/>
          </a:xfrm>
          <a:prstGeom prst="round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8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197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720" y="2262185"/>
            <a:ext cx="2250297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Ископаемые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4214824"/>
            <a:ext cx="6179387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Находящиеся под угрозой исчезновения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720" y="3238504"/>
            <a:ext cx="1643074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Редкие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5720" y="1285866"/>
            <a:ext cx="32147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Восстановленные</a:t>
            </a:r>
          </a:p>
        </p:txBody>
      </p:sp>
      <p:pic>
        <p:nvPicPr>
          <p:cNvPr id="8202" name="Picture 10" descr="https://www.odbvrn.ru/usersfiles/d0bad180d0b0d181d0bdd0b0d18f-d0bad0bdd0b8d0b3d0b0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526670" y="1428742"/>
            <a:ext cx="3266982" cy="2143140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8211" name="Picture 25" descr="http://pngimg.com/uploads/butterfly/butterfly_PNG100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714348" y="214296"/>
            <a:ext cx="771530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растения и животные описываются в Красной книге?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221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9226" name="Picture 10" descr="http://ecoportal.su/images/news/56362.jpg"/>
          <p:cNvPicPr>
            <a:picLocks noChangeAspect="1" noChangeArrowheads="1"/>
          </p:cNvPicPr>
          <p:nvPr/>
        </p:nvPicPr>
        <p:blipFill>
          <a:blip r:embed="rId5" cstate="print"/>
          <a:srcRect t="10000" b="9999"/>
          <a:stretch>
            <a:fillRect/>
          </a:stretch>
        </p:blipFill>
        <p:spPr bwMode="auto">
          <a:xfrm>
            <a:off x="5857884" y="1714494"/>
            <a:ext cx="2946400" cy="2357438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9223" name="Picture 25" descr="http://pngimg.com/uploads/butterfly/butterfly_PNG100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4282" y="1696635"/>
            <a:ext cx="4429156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От загрязнения рек, морей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4214824"/>
            <a:ext cx="67866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5. От загрязнения воздуха выхлопными газами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4282" y="2536032"/>
            <a:ext cx="5214974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От посадки кустарников, деревьев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4282" y="857238"/>
            <a:ext cx="321471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От мусора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214296"/>
            <a:ext cx="771530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От чего надо защищать «Зелёный дом»?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282" y="3375429"/>
            <a:ext cx="528641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От помощи зверям и птицам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омб 7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245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01063" y="4286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10246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птицы улетают осенью на юг?</a:t>
            </a:r>
          </a:p>
        </p:txBody>
      </p:sp>
      <p:pic>
        <p:nvPicPr>
          <p:cNvPr id="9" name="Picture 8" descr="http://allforchildren.ru/birds/img/bird2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889" b="2213"/>
          <a:stretch>
            <a:fillRect/>
          </a:stretch>
        </p:blipFill>
        <p:spPr bwMode="auto">
          <a:xfrm>
            <a:off x="285720" y="785800"/>
            <a:ext cx="1928826" cy="150019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2" descr="http://nashzeleniymir.ru/wp-content/uploads/2016/07/%D0%92%D0%BE%D1%80%D0%BE%D0%BD%D0%B0-%D1%84%D0%BE%D1%82%D0%BE-1024x750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857238"/>
            <a:ext cx="1928826" cy="141271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22" descr="http://nature.sfu-kras.ru/files/nature/%D0%B4%D1%8F%D1%82%D0%B5%D0%BB.jpg"/>
          <p:cNvPicPr>
            <a:picLocks noChangeAspect="1" noChangeArrowheads="1"/>
          </p:cNvPicPr>
          <p:nvPr/>
        </p:nvPicPr>
        <p:blipFill>
          <a:blip r:embed="rId9" cstate="print"/>
          <a:srcRect t="4808" r="15385"/>
          <a:stretch>
            <a:fillRect/>
          </a:stretch>
        </p:blipFill>
        <p:spPr bwMode="auto">
          <a:xfrm>
            <a:off x="7072330" y="1428742"/>
            <a:ext cx="1428771" cy="214314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0" descr="http://irkipedia.ru/sites/default/files/196grach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4892"/>
          <a:stretch>
            <a:fillRect/>
          </a:stretch>
        </p:blipFill>
        <p:spPr bwMode="auto">
          <a:xfrm>
            <a:off x="2500298" y="2071684"/>
            <a:ext cx="2071702" cy="1531600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269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429625" y="500063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11270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Какие животные не спят ночью?</a:t>
            </a:r>
          </a:p>
        </p:txBody>
      </p:sp>
      <p:pic>
        <p:nvPicPr>
          <p:cNvPr id="11273" name="Picture 8" descr="https://s-media-cache-ak0.pinimg.com/564x/aa/32/3e/aa323e90cfbf7b3adc728f1ff59e9a1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9524" t="-3513" b="-5396"/>
          <a:stretch>
            <a:fillRect/>
          </a:stretch>
        </p:blipFill>
        <p:spPr bwMode="auto">
          <a:xfrm>
            <a:off x="7143768" y="1739342"/>
            <a:ext cx="1465631" cy="19754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4" name="Picture 12" descr="http://kirov-portal.ru/upload/iblock/99b/99b6055887235818ab6c4538dae3418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8" y="2000246"/>
            <a:ext cx="1678784" cy="111918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2" name="Picture 12" descr="http://womanadvice.ru/sites/default/files/27/2016-08-28_2320/letuchaya_mysh_primety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40" b="7475"/>
          <a:stretch>
            <a:fillRect/>
          </a:stretch>
        </p:blipFill>
        <p:spPr bwMode="auto">
          <a:xfrm>
            <a:off x="3143240" y="1142990"/>
            <a:ext cx="2928958" cy="1102227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75" name="Picture 16" descr="http://worldbirds.ru/images/stories/sova.jpg"/>
          <p:cNvPicPr>
            <a:picLocks noChangeAspect="1" noChangeArrowheads="1"/>
          </p:cNvPicPr>
          <p:nvPr/>
        </p:nvPicPr>
        <p:blipFill>
          <a:blip r:embed="rId10" cstate="print"/>
          <a:srcRect l="11250" t="7370" r="29999"/>
          <a:stretch>
            <a:fillRect/>
          </a:stretch>
        </p:blipFill>
        <p:spPr bwMode="auto">
          <a:xfrm>
            <a:off x="3929058" y="3143254"/>
            <a:ext cx="1299819" cy="139021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омб 6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293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429625" y="428625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pic>
        <p:nvPicPr>
          <p:cNvPr id="12294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Надя собрала на лугу букет красивых цветов. Кто пострадал из-за этого?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571472" y="1714494"/>
            <a:ext cx="1857388" cy="2428892"/>
            <a:chOff x="428596" y="1428742"/>
            <a:chExt cx="1928826" cy="27146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8596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6" name="Picture 8" descr="http://copypast.ru/uploads/posts/thumbs/1264355811_belka5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0034" y="1500180"/>
              <a:ext cx="1785950" cy="1339463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10" descr="http://nashzeleniymir.ru/wp-content/uploads/2016/07/%D0%95%D0%B6-%D1%84%D0%BE%D1%82%D0%BE.jpg"/>
            <p:cNvPicPr>
              <a:picLocks noChangeAspect="1" noChangeArrowheads="1"/>
            </p:cNvPicPr>
            <p:nvPr/>
          </p:nvPicPr>
          <p:blipFill>
            <a:blip r:embed="rId8" cstate="print"/>
            <a:srcRect l="9782" r="8694"/>
            <a:stretch>
              <a:fillRect/>
            </a:stretch>
          </p:blipFill>
          <p:spPr bwMode="auto">
            <a:xfrm>
              <a:off x="500034" y="2928940"/>
              <a:ext cx="1785950" cy="1095374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3571868" y="1714494"/>
            <a:ext cx="1928820" cy="2428882"/>
            <a:chOff x="3428992" y="1428742"/>
            <a:chExt cx="1928826" cy="271464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428992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3" name="Picture 18" descr="http://www.danaida.ru/sem5/75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00430" y="1500180"/>
              <a:ext cx="1785950" cy="133499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20" descr="http://nyurochka.ru/wp-content/uploads/2012/05/babochka-pestryanka.png"/>
            <p:cNvPicPr>
              <a:picLocks noChangeAspect="1" noChangeArrowheads="1"/>
            </p:cNvPicPr>
            <p:nvPr/>
          </p:nvPicPr>
          <p:blipFill>
            <a:blip r:embed="rId10" cstate="print"/>
            <a:srcRect l="11778"/>
            <a:stretch>
              <a:fillRect/>
            </a:stretch>
          </p:blipFill>
          <p:spPr bwMode="auto">
            <a:xfrm>
              <a:off x="3500430" y="2928940"/>
              <a:ext cx="1785950" cy="1143008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Группа 17"/>
          <p:cNvGrpSpPr>
            <a:grpSpLocks/>
          </p:cNvGrpSpPr>
          <p:nvPr/>
        </p:nvGrpSpPr>
        <p:grpSpPr bwMode="auto">
          <a:xfrm>
            <a:off x="6357950" y="1714494"/>
            <a:ext cx="1928800" cy="2428882"/>
            <a:chOff x="6000760" y="1428742"/>
            <a:chExt cx="1928826" cy="271464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000760" y="1428742"/>
              <a:ext cx="1928826" cy="271464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2300" name="Picture 12" descr="http://crosti.ru/patterns/00/07/10/bb3a552beb/picture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29388" y="1500180"/>
              <a:ext cx="1071570" cy="1610952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1" name="Picture 16" descr="https://zoomet.ru/images/stories/mal/foto215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072198" y="3143254"/>
              <a:ext cx="1795424" cy="895350"/>
            </a:xfrm>
            <a:prstGeom prst="round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8501090" y="214296"/>
            <a:ext cx="428628" cy="1071570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317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501063" y="428625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13318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142858"/>
            <a:ext cx="8072494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Какое животное стало эмблемой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Всемирного фонда охраны природы 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1538" y="1142990"/>
            <a:ext cx="2643206" cy="1428760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лягушка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57818" y="1142990"/>
            <a:ext cx="2643206" cy="1428760"/>
          </a:xfrm>
          <a:prstGeom prst="round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саламандра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1538" y="3071816"/>
            <a:ext cx="2571768" cy="1428760"/>
          </a:xfrm>
          <a:prstGeom prst="round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тигр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7818" y="3071816"/>
            <a:ext cx="2643206" cy="1428760"/>
          </a:xfrm>
          <a:prstGeom prst="round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r>
              <a:rPr lang="ru-RU" sz="2800" b="1" dirty="0"/>
              <a:t>панда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1071552"/>
            <a:ext cx="3786214" cy="3429024"/>
          </a:xfrm>
          <a:prstGeom prst="roundRect">
            <a:avLst/>
          </a:prstGeom>
          <a:blipFill>
            <a:blip r:embed="rId11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b"/>
          <a:lstStyle/>
          <a:p>
            <a:pPr algn="ctr">
              <a:defRPr/>
            </a:pPr>
            <a:endParaRPr lang="ru-RU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1" name="Text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14342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это?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Снаружи - куча хвоинок и мелких веточек,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а внутри – настоящий многоэтажный дом с улицами и перекрёстками.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5" name="Text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Снаружи яркой окраской этот жучок словно предупреждает: </a:t>
            </a:r>
            <a:r>
              <a:rPr lang="ru-RU" sz="2800" b="1" dirty="0">
                <a:solidFill>
                  <a:schemeClr val="bg1"/>
                </a:solidFill>
              </a:rPr>
              <a:t>«Не тронь меня,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я не съедобный». </a:t>
            </a:r>
          </a:p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И не трогают его звери и птицы.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это?</a:t>
            </a:r>
          </a:p>
        </p:txBody>
      </p:sp>
      <p:pic>
        <p:nvPicPr>
          <p:cNvPr id="15376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9" name="TextBox 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pic>
        <p:nvPicPr>
          <p:cNvPr id="16390" name="Picture 25" descr="http://pngimg.com/uploads/butterfly/butterfly_PNG100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Красивый, яркий. А есть его нельзя! Но и не уничтожай: он лесу нужен. Для некоторых животных он – лекарство, а для многих насекомых, вредящих лесу и человеку, - смертельный яд.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11510"/>
            <a:ext cx="4572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i="1" dirty="0"/>
              <a:t>Есть просто храм, есть храм науки.</a:t>
            </a:r>
            <a:endParaRPr lang="ru-RU" sz="2200" b="1" dirty="0"/>
          </a:p>
          <a:p>
            <a:r>
              <a:rPr lang="ru-RU" sz="2200" b="1" i="1" dirty="0"/>
              <a:t>А есть еще природы храм–</a:t>
            </a:r>
            <a:endParaRPr lang="ru-RU" sz="2200" b="1" dirty="0"/>
          </a:p>
          <a:p>
            <a:r>
              <a:rPr lang="ru-RU" sz="2200" b="1" i="1" dirty="0" smtClean="0"/>
              <a:t>С </a:t>
            </a:r>
            <a:r>
              <a:rPr lang="ru-RU" sz="2200" b="1" i="1" dirty="0"/>
              <a:t>лесами, тянущими руки</a:t>
            </a:r>
            <a:endParaRPr lang="ru-RU" sz="2200" b="1" dirty="0"/>
          </a:p>
          <a:p>
            <a:r>
              <a:rPr lang="ru-RU" sz="2200" b="1" i="1" dirty="0"/>
              <a:t>Навстречу солнцу и ветрам.</a:t>
            </a:r>
            <a:endParaRPr lang="ru-RU" sz="2200" b="1" dirty="0"/>
          </a:p>
          <a:p>
            <a:r>
              <a:rPr lang="ru-RU" sz="2200" b="1" i="1" dirty="0"/>
              <a:t>Он свят в любое время суток,</a:t>
            </a:r>
          </a:p>
          <a:p>
            <a:r>
              <a:rPr lang="ru-RU" sz="2200" b="1" i="1" dirty="0"/>
              <a:t>Открыт для нас в жару и стынь,</a:t>
            </a:r>
          </a:p>
          <a:p>
            <a:r>
              <a:rPr lang="ru-RU" sz="2200" b="1" i="1" dirty="0"/>
              <a:t>Входи сюда, будь сердцем чуток,</a:t>
            </a:r>
          </a:p>
          <a:p>
            <a:r>
              <a:rPr lang="ru-RU" sz="2200" b="1" i="1" dirty="0"/>
              <a:t>Не оскверняй ее святынь</a:t>
            </a:r>
            <a:r>
              <a:rPr lang="ru-RU" sz="2200" b="1" i="1" dirty="0" smtClean="0"/>
              <a:t>.  </a:t>
            </a:r>
          </a:p>
          <a:p>
            <a:r>
              <a:rPr lang="ru-RU" sz="2200" b="1" i="1" dirty="0"/>
              <a:t> </a:t>
            </a:r>
            <a:r>
              <a:rPr lang="ru-RU" sz="2200" b="1" i="1" dirty="0" smtClean="0"/>
              <a:t>                                  </a:t>
            </a:r>
            <a:r>
              <a:rPr lang="ru-RU" sz="2200" b="1" i="1" dirty="0" err="1"/>
              <a:t>С.Смирнов</a:t>
            </a:r>
            <a:r>
              <a:rPr lang="ru-RU" sz="2200" b="1" i="1" dirty="0"/>
              <a:t>.</a:t>
            </a:r>
            <a:endParaRPr lang="ru-RU" sz="2200" b="1" dirty="0"/>
          </a:p>
          <a:p>
            <a:r>
              <a:rPr lang="ru-RU" sz="2200" b="1" i="1" dirty="0" smtClean="0"/>
              <a:t>                                                         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xmlns="" val="280142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17414" name="Picture 25" descr="http://pngimg.com/uploads/butterfly/butterfly_PNG1001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bg1"/>
                </a:solidFill>
              </a:rPr>
              <a:t>Кто трижды родится, прежде чем стать взрослым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71670" y="1000114"/>
            <a:ext cx="4929222" cy="3000396"/>
          </a:xfrm>
          <a:prstGeom prst="roundRect">
            <a:avLst/>
          </a:prstGeom>
          <a:solidFill>
            <a:srgbClr val="FFFFFF">
              <a:alpha val="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296"/>
            <a:ext cx="785818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Кто это?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7" name="Text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18438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4"/>
          <p:cNvSpPr txBox="1">
            <a:spLocks noChangeArrowheads="1"/>
          </p:cNvSpPr>
          <p:nvPr/>
        </p:nvSpPr>
        <p:spPr bwMode="auto">
          <a:xfrm>
            <a:off x="857250" y="642938"/>
            <a:ext cx="414337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Тонкий стебель у дорожки.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конце его серёжки.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земле лежат листки -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Маленькие лопушки.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Нам он - как хороший друг,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Лечит ранки ног и рук.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429250" y="3643313"/>
            <a:ext cx="2786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2060"/>
                </a:solidFill>
              </a:rPr>
              <a:t>подорожник </a:t>
            </a:r>
          </a:p>
        </p:txBody>
      </p:sp>
      <p:pic>
        <p:nvPicPr>
          <p:cNvPr id="18442" name="Picture 10" descr="https://1.bp.blogspot.com/-OzW3AdbU6-k/V3oMHP4AagI/AAAAAAAAGyo/LRXm5zuVcCIWcCNceY7tGOT3uvgQGV2uACLcB/s1600/55cca3d11f12f.png"/>
          <p:cNvPicPr>
            <a:picLocks noChangeAspect="1" noChangeArrowheads="1"/>
          </p:cNvPicPr>
          <p:nvPr/>
        </p:nvPicPr>
        <p:blipFill>
          <a:blip r:embed="rId6" cstate="print"/>
          <a:srcRect l="5006" t="6522" b="6522"/>
          <a:stretch>
            <a:fillRect/>
          </a:stretch>
        </p:blipFill>
        <p:spPr bwMode="auto">
          <a:xfrm>
            <a:off x="4857750" y="928688"/>
            <a:ext cx="332740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1" name="Text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19462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Box 4"/>
          <p:cNvSpPr txBox="1">
            <a:spLocks noChangeArrowheads="1"/>
          </p:cNvSpPr>
          <p:nvPr/>
        </p:nvSpPr>
        <p:spPr bwMode="auto">
          <a:xfrm>
            <a:off x="928688" y="928688"/>
            <a:ext cx="4643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Коль дитя вдруг простудилось,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Горло сильно воспалилось,</a:t>
            </a:r>
            <a:r>
              <a:rPr lang="en-US" sz="2400">
                <a:solidFill>
                  <a:srgbClr val="002060"/>
                </a:solidFill>
              </a:rPr>
              <a:t> </a:t>
            </a:r>
            <a:r>
              <a:rPr lang="ru-RU" sz="2400">
                <a:solidFill>
                  <a:srgbClr val="002060"/>
                </a:solidFill>
              </a:rPr>
              <a:t/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Мама даст ребёнку в чашке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Чай из цветиков…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7625" y="3357563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ромашки </a:t>
            </a:r>
          </a:p>
        </p:txBody>
      </p:sp>
      <p:pic>
        <p:nvPicPr>
          <p:cNvPr id="19464" name="Picture 8" descr="http://zorsokol.ru/wp-content/uploads/2016/09/aptechnaya-romashka-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5786438" y="571500"/>
            <a:ext cx="27146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25" y="1785938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85" name="Text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pic>
        <p:nvPicPr>
          <p:cNvPr id="20486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928688" y="928688"/>
            <a:ext cx="4643437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Коль в ночи опять не спится,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Не сомкнуть никак ресницы,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Простынь в ёрзаньи измята –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Выпей чай из листьев ...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29125" y="342900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мяты</a:t>
            </a:r>
          </a:p>
        </p:txBody>
      </p:sp>
      <p:pic>
        <p:nvPicPr>
          <p:cNvPr id="20488" name="Picture 8" descr="http://cs5.pikabu.ru/images/big_size_comm/2015-11_5/14480854501669543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38" y="857250"/>
            <a:ext cx="34448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58214" y="357172"/>
            <a:ext cx="571504" cy="571504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9" name="Text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58188" y="357188"/>
            <a:ext cx="571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21510" name="Picture 25" descr="http://pngimg.com/uploads/butterfly/butterfly_PNG100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Box 4"/>
          <p:cNvSpPr txBox="1">
            <a:spLocks noChangeArrowheads="1"/>
          </p:cNvSpPr>
          <p:nvPr/>
        </p:nvSpPr>
        <p:spPr bwMode="auto">
          <a:xfrm>
            <a:off x="857250" y="357188"/>
            <a:ext cx="44291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>
                <a:solidFill>
                  <a:srgbClr val="002060"/>
                </a:solidFill>
              </a:rPr>
              <a:t>Жёлтый цветик в поле рос,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На него зимою спрос: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Семена целебно-жгучи,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Греют, будто летний лучик.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Так с простудою сразиться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ru-RU" sz="2400">
                <a:solidFill>
                  <a:srgbClr val="002060"/>
                </a:solidFill>
              </a:rPr>
              <a:t>Помогает нам…</a:t>
            </a:r>
            <a:endParaRPr lang="ru-RU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86188" y="3500438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2060"/>
                </a:solidFill>
              </a:rPr>
              <a:t>горчица</a:t>
            </a:r>
          </a:p>
        </p:txBody>
      </p:sp>
      <p:pic>
        <p:nvPicPr>
          <p:cNvPr id="21512" name="Picture 8" descr="http://st.depositphotos.com/1801791/4850/i/950/depositphotos_48502721-stock-photo-mustard-blooming-plan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1143000"/>
            <a:ext cx="350043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s://lh4.ggpht.com/3_cDSWL-wr6WvAQD0RkgA3AB7ymCP1CU4c_riwvf_T184YC6fo3EQtaOWDEIm-sfFTU=w3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13" y="1714500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Шестиугольник 7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pic>
        <p:nvPicPr>
          <p:cNvPr id="22534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214282" y="3262318"/>
            <a:ext cx="3357586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Пока не привыкнут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2309811"/>
            <a:ext cx="328614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На один час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1357304"/>
            <a:ext cx="328614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На один день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4286262"/>
            <a:ext cx="3357586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Нельзя брать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4282" y="214296"/>
            <a:ext cx="800105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На какое время можно брать детёнышей животных домой?</a:t>
            </a:r>
          </a:p>
        </p:txBody>
      </p:sp>
      <p:pic>
        <p:nvPicPr>
          <p:cNvPr id="22548" name="Picture 21" descr="http://wjday.ru/wp-content/uploads/2016/11/ne-zabirajte-iz-lesa-zhivotny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500" y="1357313"/>
            <a:ext cx="4214813" cy="3051175"/>
          </a:xfrm>
          <a:prstGeom prst="ellipse">
            <a:avLst/>
          </a:prstGeom>
          <a:ln w="63500" cap="rnd">
            <a:solidFill>
              <a:srgbClr val="FFFF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Группа 28"/>
          <p:cNvGrpSpPr>
            <a:grpSpLocks/>
          </p:cNvGrpSpPr>
          <p:nvPr/>
        </p:nvGrpSpPr>
        <p:grpSpPr bwMode="auto">
          <a:xfrm>
            <a:off x="4000500" y="1357313"/>
            <a:ext cx="4214813" cy="3051175"/>
            <a:chOff x="4000496" y="1357304"/>
            <a:chExt cx="4214813" cy="3051175"/>
          </a:xfrm>
        </p:grpSpPr>
        <p:pic>
          <p:nvPicPr>
            <p:cNvPr id="21" name="Picture 21" descr="http://wjday.ru/wp-content/uploads/2016/11/ne-zabirajte-iz-lesa-zhivotnyx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000496" y="1357304"/>
              <a:ext cx="4214813" cy="3051175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4679153" y="1678772"/>
              <a:ext cx="2571750" cy="2214563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557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pic>
        <p:nvPicPr>
          <p:cNvPr id="23558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2928940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Оставлять мусор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1928808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Гулять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928676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Собирать грибы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929072"/>
            <a:ext cx="3643338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Наблюдать за птицами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1472" y="214296"/>
            <a:ext cx="8001056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Чего ты не должен делать в лесу?</a:t>
            </a:r>
          </a:p>
        </p:txBody>
      </p:sp>
      <p:pic>
        <p:nvPicPr>
          <p:cNvPr id="23574" name="Picture 22" descr="http://useland.ru/upload/medialibrary/e9c/%D0%BF%D1%80%D0%B0%D0%B2%D0%B8%D0%BB%D0%B0%20%D0%BF%D0%BE%D0%B2%D0%B5%D0%B4%D0%B5%D0%BD%D0%B8%D1%8F%20%D0%BD%D0%B0%20%D0%BF%D1%80%D0%B8%D1%80%D0%BE%D0%B4%D0%B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1142990"/>
            <a:ext cx="4113024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Шестиугольник 6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1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pic>
        <p:nvPicPr>
          <p:cNvPr id="24582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214282" y="2928940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Высаживать деревья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4282" y="1928808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Не мусорить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928676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Лечить дома раненых животных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282" y="3929072"/>
            <a:ext cx="492922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Ловить браконьеров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2844" y="214296"/>
            <a:ext cx="84296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 ты можешь помочь в охране природы?</a:t>
            </a:r>
          </a:p>
        </p:txBody>
      </p:sp>
      <p:pic>
        <p:nvPicPr>
          <p:cNvPr id="24597" name="Picture 21" descr="http://vikafedotova38.ucoz.ru/_ld/0/42644310.jpg"/>
          <p:cNvPicPr>
            <a:picLocks noChangeAspect="1" noChangeArrowheads="1"/>
          </p:cNvPicPr>
          <p:nvPr/>
        </p:nvPicPr>
        <p:blipFill>
          <a:blip r:embed="rId7" cstate="print"/>
          <a:srcRect r="2934" b="3433"/>
          <a:stretch>
            <a:fillRect/>
          </a:stretch>
        </p:blipFill>
        <p:spPr bwMode="auto">
          <a:xfrm>
            <a:off x="5643570" y="1071552"/>
            <a:ext cx="2500330" cy="3309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Шестиугольник 4"/>
          <p:cNvSpPr/>
          <p:nvPr/>
        </p:nvSpPr>
        <p:spPr>
          <a:xfrm>
            <a:off x="8215338" y="285734"/>
            <a:ext cx="714380" cy="714380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605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215313" y="357188"/>
            <a:ext cx="642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pic>
        <p:nvPicPr>
          <p:cNvPr id="25606" name="Picture 25" descr="http://pngimg.com/uploads/butterfly/butterfly_PNG1001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2928940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Полиэтиленовые пакеты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282" y="1928808"/>
            <a:ext cx="3786214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Металлические банки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4282" y="928676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Стеклянные бутылки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282" y="3929072"/>
            <a:ext cx="3857652" cy="57150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Пищевые отходы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14296"/>
            <a:ext cx="8429684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Какой мусор нельзя закапывать в лесу?</a:t>
            </a:r>
          </a:p>
        </p:txBody>
      </p:sp>
      <p:grpSp>
        <p:nvGrpSpPr>
          <p:cNvPr id="25620" name="Группа 20"/>
          <p:cNvGrpSpPr>
            <a:grpSpLocks/>
          </p:cNvGrpSpPr>
          <p:nvPr/>
        </p:nvGrpSpPr>
        <p:grpSpPr bwMode="auto">
          <a:xfrm>
            <a:off x="4429125" y="1285875"/>
            <a:ext cx="4286250" cy="2808288"/>
            <a:chOff x="4429124" y="1357304"/>
            <a:chExt cx="4286250" cy="2808288"/>
          </a:xfrm>
        </p:grpSpPr>
        <p:pic>
          <p:nvPicPr>
            <p:cNvPr id="11" name="Picture 21" descr="http://wjday.ru/wp-content/uploads/2016/11/ne-ostavlyajte-musor-v-lesu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29124" y="1357304"/>
              <a:ext cx="4286250" cy="2808288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5286374" y="1643054"/>
              <a:ext cx="2428875" cy="21431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2824" y="1131590"/>
            <a:ext cx="5256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/>
              <a:t>22 марта – Всемирный день воды.</a:t>
            </a:r>
          </a:p>
          <a:p>
            <a:pPr lvl="0"/>
            <a:r>
              <a:rPr lang="ru-RU" sz="2800" dirty="0"/>
              <a:t>1 апреля - Международный день птиц.</a:t>
            </a:r>
          </a:p>
          <a:p>
            <a:pPr lvl="0"/>
            <a:r>
              <a:rPr lang="ru-RU" sz="2800" dirty="0"/>
              <a:t>22 апреля- День Земли.</a:t>
            </a:r>
          </a:p>
          <a:p>
            <a:pPr lvl="0"/>
            <a:r>
              <a:rPr lang="ru-RU" sz="2800" dirty="0"/>
              <a:t>5 июня - Всемирный день окружающей среды.</a:t>
            </a:r>
          </a:p>
        </p:txBody>
      </p:sp>
    </p:spTree>
    <p:extLst>
      <p:ext uri="{BB962C8B-B14F-4D97-AF65-F5344CB8AC3E}">
        <p14:creationId xmlns:p14="http://schemas.microsoft.com/office/powerpoint/2010/main" xmlns="" val="3648888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555526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Экология , это слово происходит от двух греческих слов “</a:t>
            </a:r>
            <a:r>
              <a:rPr lang="ru-RU" sz="3200" dirty="0" err="1"/>
              <a:t>ойкос</a:t>
            </a:r>
            <a:r>
              <a:rPr lang="ru-RU" sz="3200" dirty="0"/>
              <a:t>” - дом и “ логос” - учение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Экология - </a:t>
            </a:r>
            <a:r>
              <a:rPr lang="ru-RU" sz="3200" dirty="0"/>
              <a:t>наука о месте обитания , об окружающей среде .</a:t>
            </a:r>
          </a:p>
        </p:txBody>
      </p:sp>
    </p:spTree>
    <p:extLst>
      <p:ext uri="{BB962C8B-B14F-4D97-AF65-F5344CB8AC3E}">
        <p14:creationId xmlns:p14="http://schemas.microsoft.com/office/powerpoint/2010/main" xmlns="" val="855572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57238"/>
            <a:ext cx="5857916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GCrownStyle" pitchFamily="2" charset="0"/>
                <a:cs typeface="+mn-cs"/>
              </a:rPr>
              <a:t>Экологический 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blipFill>
                  <a:blip r:embed="rId2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GCrownStyle" pitchFamily="2" charset="0"/>
                <a:cs typeface="+mn-cs"/>
              </a:rPr>
              <a:t>калейдоскоп</a:t>
            </a:r>
          </a:p>
        </p:txBody>
      </p:sp>
      <p:pic>
        <p:nvPicPr>
          <p:cNvPr id="3077" name="Picture 9" descr="http://img-fotki.yandex.ru/get/9059/37366204.57e/0_124eb7_c6e50cf0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9142" y="142858"/>
            <a:ext cx="318373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078" name="Picture 25" descr="http://pngimg.com/uploads/butterfly/butterfly_PNG1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966814">
            <a:off x="7259638" y="1354138"/>
            <a:ext cx="54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сведения 7">
            <a:hlinkClick r:id="" action="ppaction://noaction" highlightClick="1"/>
          </p:cNvPr>
          <p:cNvSpPr/>
          <p:nvPr/>
        </p:nvSpPr>
        <p:spPr>
          <a:xfrm>
            <a:off x="142844" y="4572014"/>
            <a:ext cx="357190" cy="428628"/>
          </a:xfrm>
          <a:prstGeom prst="actionButtonInformation">
            <a:avLst/>
          </a:prstGeom>
          <a:solidFill>
            <a:schemeClr val="bg1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843558"/>
            <a:ext cx="46622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 </a:t>
            </a:r>
            <a:r>
              <a:rPr lang="ru-RU" sz="2000" dirty="0"/>
              <a:t>плюй в колодец – </a:t>
            </a:r>
            <a:r>
              <a:rPr lang="ru-RU" sz="2000" i="1" dirty="0"/>
              <a:t>пригодится водицы напиться.</a:t>
            </a:r>
          </a:p>
          <a:p>
            <a:r>
              <a:rPr lang="ru-RU" sz="2000" dirty="0" smtClean="0"/>
              <a:t>Кто </a:t>
            </a:r>
            <a:r>
              <a:rPr lang="ru-RU" sz="2000" dirty="0"/>
              <a:t>землю лелеет – </a:t>
            </a:r>
            <a:r>
              <a:rPr lang="ru-RU" sz="2000" i="1" dirty="0"/>
              <a:t>того земля жалеет.</a:t>
            </a:r>
          </a:p>
          <a:p>
            <a:r>
              <a:rPr lang="ru-RU" sz="2000" dirty="0" smtClean="0"/>
              <a:t>Где </a:t>
            </a:r>
            <a:r>
              <a:rPr lang="ru-RU" sz="2000" dirty="0"/>
              <a:t>много пташек, </a:t>
            </a:r>
            <a:r>
              <a:rPr lang="ru-RU" sz="2000" i="1" dirty="0"/>
              <a:t>там нет букашек.</a:t>
            </a:r>
          </a:p>
          <a:p>
            <a:pPr lvl="0"/>
            <a:r>
              <a:rPr lang="ru-RU" sz="2000" dirty="0" smtClean="0"/>
              <a:t>Много </a:t>
            </a:r>
            <a:r>
              <a:rPr lang="ru-RU" sz="2000" dirty="0"/>
              <a:t>снега - </a:t>
            </a:r>
            <a:r>
              <a:rPr lang="ru-RU" sz="2000" i="1" dirty="0"/>
              <a:t>много хлеба.</a:t>
            </a:r>
          </a:p>
          <a:p>
            <a:pPr lvl="0"/>
            <a:r>
              <a:rPr lang="ru-RU" sz="2000" dirty="0"/>
              <a:t>Лес да растение - </a:t>
            </a:r>
            <a:r>
              <a:rPr lang="ru-RU" sz="2000" i="1" dirty="0"/>
              <a:t>зверю спасение.</a:t>
            </a:r>
            <a:endParaRPr lang="ru-RU" sz="2000" dirty="0"/>
          </a:p>
          <a:p>
            <a:pPr lvl="0"/>
            <a:r>
              <a:rPr lang="ru-RU" sz="2000" dirty="0"/>
              <a:t>Лес и воды - </a:t>
            </a:r>
            <a:r>
              <a:rPr lang="ru-RU" sz="2000" i="1" dirty="0"/>
              <a:t>краса природы.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877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95486"/>
            <a:ext cx="6131074" cy="4087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35710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339502"/>
            <a:ext cx="5546920" cy="370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19007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Скругленный прямоугольник 81"/>
          <p:cNvSpPr/>
          <p:nvPr/>
        </p:nvSpPr>
        <p:spPr>
          <a:xfrm>
            <a:off x="214282" y="142858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214282" y="1160850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14282" y="2178842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214282" y="3196834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214282" y="4214824"/>
            <a:ext cx="3286148" cy="78581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643313" y="214313"/>
            <a:ext cx="4714875" cy="4714875"/>
          </a:xfrm>
          <a:prstGeom prst="ellipse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ольцо 4"/>
          <p:cNvSpPr/>
          <p:nvPr/>
        </p:nvSpPr>
        <p:spPr>
          <a:xfrm flipH="1">
            <a:off x="3571868" y="142858"/>
            <a:ext cx="4857784" cy="4857784"/>
          </a:xfrm>
          <a:prstGeom prst="donut">
            <a:avLst>
              <a:gd name="adj" fmla="val 1278"/>
            </a:avLst>
          </a:prstGeom>
          <a:solidFill>
            <a:srgbClr val="006600"/>
          </a:solidFill>
          <a:ln>
            <a:solidFill>
              <a:srgbClr val="0099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Ромб 15"/>
          <p:cNvSpPr/>
          <p:nvPr/>
        </p:nvSpPr>
        <p:spPr>
          <a:xfrm>
            <a:off x="5715008" y="2786064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Ромб 17"/>
          <p:cNvSpPr/>
          <p:nvPr/>
        </p:nvSpPr>
        <p:spPr>
          <a:xfrm rot="19027443">
            <a:off x="6339051" y="2503879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20153107">
            <a:off x="7115655" y="2829390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Ромб 20"/>
          <p:cNvSpPr/>
          <p:nvPr/>
        </p:nvSpPr>
        <p:spPr>
          <a:xfrm rot="16200000">
            <a:off x="6715140" y="185737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Ромб 21"/>
          <p:cNvSpPr/>
          <p:nvPr/>
        </p:nvSpPr>
        <p:spPr>
          <a:xfrm rot="16200000">
            <a:off x="4786314" y="185737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Ромб 22"/>
          <p:cNvSpPr/>
          <p:nvPr/>
        </p:nvSpPr>
        <p:spPr>
          <a:xfrm>
            <a:off x="5715008" y="928676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омб 23"/>
          <p:cNvSpPr/>
          <p:nvPr/>
        </p:nvSpPr>
        <p:spPr>
          <a:xfrm rot="2639927">
            <a:off x="5059482" y="2498320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Ромб 24"/>
          <p:cNvSpPr/>
          <p:nvPr/>
        </p:nvSpPr>
        <p:spPr>
          <a:xfrm rot="13821411">
            <a:off x="6375977" y="1247303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 rot="1510152">
            <a:off x="7129772" y="1629063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17648731">
            <a:off x="4119433" y="2823190"/>
            <a:ext cx="706225" cy="718036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20361908">
            <a:off x="5018161" y="3660853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222776">
            <a:off x="6245666" y="3745349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20153107">
            <a:off x="4186697" y="1614944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20605737">
            <a:off x="6302111" y="801399"/>
            <a:ext cx="714380" cy="714380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 rot="1612669">
            <a:off x="5051425" y="765175"/>
            <a:ext cx="714375" cy="71437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 rot="348608">
            <a:off x="7170885" y="888543"/>
            <a:ext cx="647317" cy="568568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Шестиугольник 38"/>
          <p:cNvSpPr/>
          <p:nvPr/>
        </p:nvSpPr>
        <p:spPr>
          <a:xfrm rot="561002">
            <a:off x="4253344" y="3790993"/>
            <a:ext cx="657612" cy="576261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 rot="21216913">
            <a:off x="7104892" y="3750269"/>
            <a:ext cx="673412" cy="623189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Шестиугольник 40"/>
          <p:cNvSpPr/>
          <p:nvPr/>
        </p:nvSpPr>
        <p:spPr>
          <a:xfrm rot="20714513">
            <a:off x="4211225" y="787967"/>
            <a:ext cx="657909" cy="617930"/>
          </a:xfrm>
          <a:prstGeom prst="hexagon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омб 19"/>
          <p:cNvSpPr/>
          <p:nvPr/>
        </p:nvSpPr>
        <p:spPr>
          <a:xfrm rot="18859111">
            <a:off x="5068441" y="1203594"/>
            <a:ext cx="571504" cy="1428760"/>
          </a:xfrm>
          <a:prstGeom prst="diamond">
            <a:avLst/>
          </a:prstGeom>
          <a:gradFill flip="none" rotWithShape="1">
            <a:gsLst>
              <a:gs pos="0">
                <a:srgbClr val="FFCC00">
                  <a:shade val="30000"/>
                  <a:satMod val="115000"/>
                </a:srgbClr>
              </a:gs>
              <a:gs pos="50000">
                <a:srgbClr val="FFCC00">
                  <a:shade val="67500"/>
                  <a:satMod val="115000"/>
                </a:srgbClr>
              </a:gs>
              <a:gs pos="100000">
                <a:srgbClr val="FFCC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75" name="TextBox 4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164306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5786446" y="4500576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3679025" y="2393155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6200000">
            <a:off x="7893867" y="2393155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 flipV="1">
            <a:off x="5786446" y="285734"/>
            <a:ext cx="428628" cy="357190"/>
          </a:xfrm>
          <a:prstGeom prst="triangle">
            <a:avLst/>
          </a:prstGeom>
          <a:solidFill>
            <a:srgbClr val="C0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88" name="TextBox 4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072063" y="292893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189" name="TextBox 49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190" name="TextBox 5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1714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1" name="TextBox 5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4857750" y="228600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192" name="TextBox 5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6786563" y="22860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3" name="TextBox 53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5786438" y="1357313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4" name="TextBox 54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5786438" y="32146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195" name="TextBox 55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6" name="TextBox 56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1714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197" name="TextBox 57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6429375" y="8572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8" name="TextBox 58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785813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199" name="TextBox 59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7286625" y="857250"/>
            <a:ext cx="357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2</a:t>
            </a:r>
          </a:p>
        </p:txBody>
      </p:sp>
      <p:sp>
        <p:nvSpPr>
          <p:cNvPr id="4200" name="TextBox 60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4286250" y="171450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1" name="TextBox 61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4214813" y="2857500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2" name="TextBox 62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5143500" y="3714750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203" name="TextBox 63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6357938" y="37861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4204" name="TextBox 64">
            <a:hlinkClick r:id="rId20" action="ppaction://hlinksldjump"/>
          </p:cNvPr>
          <p:cNvSpPr txBox="1">
            <a:spLocks noChangeArrowheads="1"/>
          </p:cNvSpPr>
          <p:nvPr/>
        </p:nvSpPr>
        <p:spPr bwMode="auto">
          <a:xfrm>
            <a:off x="4357688" y="785813"/>
            <a:ext cx="357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ru-RU" sz="3200" b="1">
                <a:latin typeface="Calibri" pitchFamily="34" charset="0"/>
              </a:rPr>
              <a:t>1</a:t>
            </a:r>
          </a:p>
        </p:txBody>
      </p:sp>
      <p:sp>
        <p:nvSpPr>
          <p:cNvPr id="4205" name="TextBox 65">
            <a:hlinkClick r:id="rId21" action="ppaction://hlinksldjump"/>
          </p:cNvPr>
          <p:cNvSpPr txBox="1">
            <a:spLocks noChangeArrowheads="1"/>
          </p:cNvSpPr>
          <p:nvPr/>
        </p:nvSpPr>
        <p:spPr bwMode="auto">
          <a:xfrm>
            <a:off x="4286250" y="3786188"/>
            <a:ext cx="500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4</a:t>
            </a:r>
          </a:p>
        </p:txBody>
      </p:sp>
      <p:sp>
        <p:nvSpPr>
          <p:cNvPr id="4206" name="TextBox 66">
            <a:hlinkClick r:id="rId22" action="ppaction://hlinksldjump"/>
          </p:cNvPr>
          <p:cNvSpPr txBox="1">
            <a:spLocks noChangeArrowheads="1"/>
          </p:cNvSpPr>
          <p:nvPr/>
        </p:nvSpPr>
        <p:spPr bwMode="auto">
          <a:xfrm>
            <a:off x="7215188" y="3786188"/>
            <a:ext cx="500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/>
            <a:r>
              <a:rPr lang="ru-RU" sz="3200" b="1">
                <a:latin typeface="Calibri" pitchFamily="34" charset="0"/>
              </a:rPr>
              <a:t>3</a:t>
            </a:r>
          </a:p>
        </p:txBody>
      </p:sp>
      <p:sp>
        <p:nvSpPr>
          <p:cNvPr id="72" name="Ромб 71"/>
          <p:cNvSpPr/>
          <p:nvPr/>
        </p:nvSpPr>
        <p:spPr>
          <a:xfrm>
            <a:off x="357158" y="1214428"/>
            <a:ext cx="285752" cy="571504"/>
          </a:xfrm>
          <a:prstGeom prst="diamond">
            <a:avLst/>
          </a:prstGeom>
          <a:solidFill>
            <a:srgbClr val="00B05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357158" y="3429006"/>
            <a:ext cx="357190" cy="357190"/>
          </a:xfrm>
          <a:prstGeom prst="rect">
            <a:avLst/>
          </a:prstGeom>
          <a:solidFill>
            <a:srgbClr val="FF00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357158" y="2357436"/>
            <a:ext cx="357190" cy="357190"/>
          </a:xfrm>
          <a:prstGeom prst="rect">
            <a:avLst/>
          </a:prstGeom>
          <a:solidFill>
            <a:srgbClr val="00B0F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Шестиугольник 74"/>
          <p:cNvSpPr/>
          <p:nvPr/>
        </p:nvSpPr>
        <p:spPr>
          <a:xfrm>
            <a:off x="357158" y="4357700"/>
            <a:ext cx="428628" cy="428628"/>
          </a:xfrm>
          <a:prstGeom prst="hexagon">
            <a:avLst/>
          </a:prstGeom>
          <a:solidFill>
            <a:srgbClr val="0070C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Ромб 70"/>
          <p:cNvSpPr/>
          <p:nvPr/>
        </p:nvSpPr>
        <p:spPr>
          <a:xfrm>
            <a:off x="357158" y="285734"/>
            <a:ext cx="285752" cy="571504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Умножение 90">
            <a:hlinkClick r:id="" action="ppaction://hlinkshowjump?jump=endshow" highlightClick="1"/>
          </p:cNvPr>
          <p:cNvSpPr/>
          <p:nvPr/>
        </p:nvSpPr>
        <p:spPr>
          <a:xfrm>
            <a:off x="8572528" y="4643452"/>
            <a:ext cx="428628" cy="357190"/>
          </a:xfrm>
          <a:prstGeom prst="mathMultiply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857224" y="1285866"/>
            <a:ext cx="2214551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Знаешь ли ты?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7250" y="285750"/>
            <a:ext cx="25717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Экология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857224" y="2285998"/>
            <a:ext cx="2357454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Зелёная аптека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57250" y="4357688"/>
            <a:ext cx="2143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Это важно!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57224" y="3357568"/>
            <a:ext cx="235743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3366"/>
                </a:solidFill>
                <a:latin typeface="+mn-lt"/>
              </a:rPr>
              <a:t>Тайны природы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8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7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04"/>
                  </p:tgtEl>
                </p:cond>
              </p:nextCondLst>
            </p:seq>
          </p:childTnLst>
        </p:cTn>
      </p:par>
    </p:tnLst>
    <p:bldLst>
      <p:bldP spid="4175" grpId="0"/>
      <p:bldP spid="4188" grpId="0"/>
      <p:bldP spid="4189" grpId="0"/>
      <p:bldP spid="4190" grpId="0"/>
      <p:bldP spid="4191" grpId="0"/>
      <p:bldP spid="4192" grpId="0"/>
      <p:bldP spid="4193" grpId="0"/>
      <p:bldP spid="4194" grpId="0"/>
      <p:bldP spid="4195" grpId="0"/>
      <p:bldP spid="4196" grpId="0"/>
      <p:bldP spid="4197" grpId="0"/>
      <p:bldP spid="4198" grpId="0"/>
      <p:bldP spid="4199" grpId="0"/>
      <p:bldP spid="4200" grpId="0"/>
      <p:bldP spid="4201" grpId="0"/>
      <p:bldP spid="4202" grpId="0"/>
      <p:bldP spid="4203" grpId="0"/>
      <p:bldP spid="4204" grpId="0"/>
      <p:bldP spid="4205" grpId="0"/>
      <p:bldP spid="42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8429652" y="214296"/>
            <a:ext cx="428628" cy="1143008"/>
          </a:xfrm>
          <a:prstGeom prst="diamond">
            <a:avLst/>
          </a:prstGeom>
          <a:solidFill>
            <a:srgbClr val="FFCC00"/>
          </a:solidFill>
          <a:ln>
            <a:solidFill>
              <a:srgbClr val="0066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149" name="TextBox 5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429625" y="500063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atin typeface="Calibri" pitchFamily="34" charset="0"/>
              </a:rPr>
              <a:t>1</a:t>
            </a:r>
          </a:p>
        </p:txBody>
      </p:sp>
      <p:sp>
        <p:nvSpPr>
          <p:cNvPr id="6152" name="TextBox 5"/>
          <p:cNvSpPr txBox="1">
            <a:spLocks noChangeArrowheads="1"/>
          </p:cNvSpPr>
          <p:nvPr/>
        </p:nvSpPr>
        <p:spPr bwMode="auto">
          <a:xfrm>
            <a:off x="785813" y="500063"/>
            <a:ext cx="7072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85720" y="1285866"/>
            <a:ext cx="357190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1. Наука о животных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5720" y="2309811"/>
            <a:ext cx="357190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2. Наука о растениях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5720" y="3333756"/>
            <a:ext cx="3500462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3. Наука о космосе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5720" y="4357700"/>
            <a:ext cx="7858180" cy="571504"/>
          </a:xfrm>
          <a:prstGeom prst="roundRec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/>
              <a:t>4. Наука о бережном отношении к окружающему миру </a:t>
            </a:r>
          </a:p>
        </p:txBody>
      </p:sp>
      <p:pic>
        <p:nvPicPr>
          <p:cNvPr id="6154" name="Picture 10" descr="https://www.primeschool.ru/wp-content/uploads/2016/03/ekologiya-sos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1214428"/>
            <a:ext cx="3786214" cy="2844190"/>
          </a:xfrm>
          <a:prstGeom prst="roundRect">
            <a:avLst/>
          </a:prstGeom>
          <a:ln w="38100">
            <a:solidFill>
              <a:srgbClr val="006600"/>
            </a:solidFill>
          </a:ln>
          <a:effectLst/>
        </p:spPr>
      </p:pic>
      <p:pic>
        <p:nvPicPr>
          <p:cNvPr id="6166" name="Picture 25" descr="http://pngimg.com/uploads/butterfly/butterfly_PNG1001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966814">
            <a:off x="8274050" y="4448175"/>
            <a:ext cx="7270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659777" y="285734"/>
            <a:ext cx="3824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Что такое экология?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1853</TotalTime>
  <Words>585</Words>
  <Application>Microsoft Office PowerPoint</Application>
  <PresentationFormat>Экран (16:9)</PresentationFormat>
  <Paragraphs>141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Constantia</vt:lpstr>
      <vt:lpstr>Wingdings 2</vt:lpstr>
      <vt:lpstr>AGCrownStyle</vt:lpstr>
      <vt:lpstr>Поток</vt:lpstr>
      <vt:lpstr>Экологический калейдоскоп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надежда</cp:lastModifiedBy>
  <cp:revision>242</cp:revision>
  <dcterms:created xsi:type="dcterms:W3CDTF">2017-04-14T14:08:30Z</dcterms:created>
  <dcterms:modified xsi:type="dcterms:W3CDTF">2021-06-19T10:10:00Z</dcterms:modified>
</cp:coreProperties>
</file>