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66" r:id="rId4"/>
    <p:sldId id="267" r:id="rId5"/>
    <p:sldId id="268" r:id="rId6"/>
    <p:sldId id="269" r:id="rId7"/>
    <p:sldId id="292" r:id="rId8"/>
    <p:sldId id="293" r:id="rId9"/>
    <p:sldId id="271" r:id="rId10"/>
    <p:sldId id="272" r:id="rId11"/>
    <p:sldId id="273" r:id="rId12"/>
    <p:sldId id="291" r:id="rId13"/>
    <p:sldId id="274" r:id="rId14"/>
    <p:sldId id="276" r:id="rId15"/>
    <p:sldId id="275" r:id="rId16"/>
    <p:sldId id="277" r:id="rId17"/>
    <p:sldId id="278" r:id="rId18"/>
    <p:sldId id="279" r:id="rId19"/>
    <p:sldId id="294" r:id="rId20"/>
    <p:sldId id="289" r:id="rId21"/>
    <p:sldId id="290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11" Type="http://schemas.openxmlformats.org/officeDocument/2006/relationships/image" Target="../media/image40.gif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gif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54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hyperlink" Target="http://img-fotki.yandex.ru/get/3211/vladport.20/0_2d903_4ec50fc_X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hyperlink" Target="http://www.babruisk.by/cache/resources/images/verstavik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38400" y="685800"/>
            <a:ext cx="6095187" cy="358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Дорожная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 азбука</a:t>
            </a:r>
            <a:endParaRPr lang="ru-RU" sz="5400" b="1" cap="none" spc="50" dirty="0" smtClean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18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Подготовила </a:t>
            </a:r>
          </a:p>
          <a:p>
            <a:r>
              <a:rPr lang="ru-RU" b="1" dirty="0" smtClean="0">
                <a:latin typeface="Comic Sans MS" pitchFamily="66" charset="0"/>
              </a:rPr>
              <a:t>учитель начальных классов</a:t>
            </a:r>
          </a:p>
          <a:p>
            <a:r>
              <a:rPr lang="ru-RU" b="1" dirty="0" smtClean="0">
                <a:latin typeface="Comic Sans MS" pitchFamily="66" charset="0"/>
              </a:rPr>
              <a:t>Сысоева О.А.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dventure" pitchFamily="2" charset="0"/>
              </a:rPr>
              <a:t>Дорожные знаки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429000"/>
            <a:ext cx="1600200" cy="1752600"/>
          </a:xfrm>
          <a:prstGeom prst="rect">
            <a:avLst/>
          </a:prstGeom>
        </p:spPr>
      </p:pic>
      <p:pic>
        <p:nvPicPr>
          <p:cNvPr id="5" name="Рисунок 4" descr="3cb4159d-57f7-425b-aa8c-cf41988f6c0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3505200"/>
            <a:ext cx="1981200" cy="1600200"/>
          </a:xfrm>
          <a:prstGeom prst="rect">
            <a:avLst/>
          </a:prstGeom>
        </p:spPr>
      </p:pic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9000" y="1295400"/>
            <a:ext cx="1752600" cy="1752600"/>
          </a:xfrm>
          <a:prstGeom prst="rect">
            <a:avLst/>
          </a:prstGeom>
        </p:spPr>
      </p:pic>
      <p:pic>
        <p:nvPicPr>
          <p:cNvPr id="7" name="Рисунок 6" descr="480px-Zeichen_314_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3505200"/>
            <a:ext cx="1600200" cy="1600200"/>
          </a:xfrm>
          <a:prstGeom prst="rect">
            <a:avLst/>
          </a:prstGeom>
        </p:spPr>
      </p:pic>
      <p:pic>
        <p:nvPicPr>
          <p:cNvPr id="8" name="Рисунок 7" descr="86531783d29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1066800"/>
            <a:ext cx="1447800" cy="1981200"/>
          </a:xfrm>
          <a:prstGeom prst="rect">
            <a:avLst/>
          </a:prstGeom>
        </p:spPr>
      </p:pic>
      <p:pic>
        <p:nvPicPr>
          <p:cNvPr id="9" name="Рисунок 8" descr="1281339422_112964748_1-----128133942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10200" y="1371600"/>
            <a:ext cx="1676400" cy="1676400"/>
          </a:xfrm>
          <a:prstGeom prst="rect">
            <a:avLst/>
          </a:prstGeom>
        </p:spPr>
      </p:pic>
      <p:pic>
        <p:nvPicPr>
          <p:cNvPr id="10" name="Рисунок 9" descr="a_df5adb4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09800" y="1066800"/>
            <a:ext cx="1600200" cy="1981200"/>
          </a:xfrm>
          <a:prstGeom prst="rect">
            <a:avLst/>
          </a:prstGeom>
        </p:spPr>
      </p:pic>
      <p:pic>
        <p:nvPicPr>
          <p:cNvPr id="11" name="Рисунок 10" descr="avt-768x10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81200" y="3352800"/>
            <a:ext cx="1600200" cy="2286000"/>
          </a:xfrm>
          <a:prstGeom prst="rect">
            <a:avLst/>
          </a:prstGeom>
        </p:spPr>
      </p:pic>
      <p:pic>
        <p:nvPicPr>
          <p:cNvPr id="12" name="Рисунок 11" descr="information_items_34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600" y="1371600"/>
            <a:ext cx="1752600" cy="1628775"/>
          </a:xfrm>
          <a:prstGeom prst="rect">
            <a:avLst/>
          </a:prstGeom>
        </p:spPr>
      </p:pic>
      <p:pic>
        <p:nvPicPr>
          <p:cNvPr id="1026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AppData\Local\Microsoft\Windows\Temporary Internet Files\Content.IE5\YRRF40WA\MM900315759[1]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286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СВЕТ</a:t>
            </a:r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009644"/>
                </a:solidFill>
                <a:latin typeface="Arial Black" pitchFamily="34" charset="0"/>
              </a:rPr>
              <a:t>ФОР</a:t>
            </a:r>
            <a:endParaRPr lang="ru-RU" sz="7200" b="1" dirty="0">
              <a:solidFill>
                <a:srgbClr val="009644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200400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Blaze" pitchFamily="2" charset="0"/>
              </a:rPr>
              <a:t> СВЕТ</a:t>
            </a:r>
            <a:endParaRPr lang="ru-RU" sz="4800" b="1" dirty="0">
              <a:solidFill>
                <a:srgbClr val="FF0000"/>
              </a:solidFill>
              <a:latin typeface="Blaz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9644"/>
                </a:solidFill>
                <a:latin typeface="Blaze" pitchFamily="2" charset="0"/>
              </a:rPr>
              <a:t> ФОРОС </a:t>
            </a:r>
            <a:r>
              <a:rPr lang="ru-RU" sz="4000" b="1" dirty="0" smtClean="0">
                <a:solidFill>
                  <a:srgbClr val="009644"/>
                </a:solidFill>
                <a:latin typeface="Comic Sans MS" pitchFamily="66" charset="0"/>
              </a:rPr>
              <a:t>– несущий ,носитель</a:t>
            </a:r>
            <a:endParaRPr lang="ru-RU" sz="4000" b="1" dirty="0">
              <a:solidFill>
                <a:srgbClr val="009644"/>
              </a:solidFill>
              <a:latin typeface="Blaz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1.Почему нельзя появляться внезапно перед близко идущим транспортом?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автомобиль не успеет затормозить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водитель будет ругаться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2.Где нужно ждать троллейбус, автобус?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На обочине дороги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специально оборудованных местах, на остановках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3.Как нужно обходить машины, стоящие у тротуара??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Спереди на большом расстоянии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на большом расстоянии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4. Какую форму и цвет имеют запрещающие знаки?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Синий квадрат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круг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 треугольник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5. По какому номеру телефона вызывают милицию?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03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6. По какой стороне улицы у нас принято движение?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любой 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правой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левой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7. С какого возраста разрешается ездить детям на велосипедах по дороге?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7 лет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14 лет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18 лет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8. Сколько сигналов у пешеходного светофора?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3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9. Где можно переходить проезжую часть автомобильной дороги , если нет пешеходного перехода?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Нигде нельзя переходить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10. Как безопасно переходить дорогу, выйдя из автобуса?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Перед автобусом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автобуса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11</a:t>
            </a:r>
            <a:r>
              <a:rPr lang="ru-RU" sz="2000" b="1" dirty="0" smtClean="0">
                <a:latin typeface="Comic Sans MS" pitchFamily="66" charset="0"/>
              </a:rPr>
              <a:t>. Два мальчика и три девочки вышли из школы. Когда они подошли к пешеходному переходу, зелёный свет уже начал мигать. Мальчики побежали через дорогу бегом, а девочки остались дожидаться следующего сигнала. Сколько ребят правильно перешли дорогу?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5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2 мальчика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3 девочки</a:t>
            </a: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12. Семеро ребят играли в мяч на проезжей части дороги. Двое ушли домой. Остальные остались играть на дороге. Сколько ребят вели себя правильно?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Никто себя правильно не вёл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Двое (кто ушёл домой)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Трое ( кто остался играть)</a:t>
            </a:r>
            <a:endParaRPr lang="ru-RU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00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677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Чтоб на всех автодорогах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Аварий не было у нас,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Учите правила движенья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И помните про наш наказ!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stra" pitchFamily="2" charset="0"/>
            </a:endParaRPr>
          </a:p>
        </p:txBody>
      </p:sp>
      <p:pic>
        <p:nvPicPr>
          <p:cNvPr id="3" name="Picture 19" descr="C:\Users\USER\AppData\Local\Microsoft\Windows\Temporary Internet Files\Content.IE5\JZTQOXBL\MM900283998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1143000" cy="1524000"/>
          </a:xfrm>
          <a:prstGeom prst="rect">
            <a:avLst/>
          </a:prstGeom>
          <a:noFill/>
        </p:spPr>
      </p:pic>
      <p:pic>
        <p:nvPicPr>
          <p:cNvPr id="1026" name="Picture 2" descr="D:\пдд\картинки\skazki-00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124200"/>
            <a:ext cx="50292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 smtClean="0">
                <a:solidFill>
                  <a:srgbClr val="E40616"/>
                </a:solidFill>
              </a:rPr>
              <a:t>На проезжей части дороги </a:t>
            </a:r>
            <a:r>
              <a:rPr lang="ru-RU" sz="4000" b="1" i="1" smtClean="0">
                <a:solidFill>
                  <a:srgbClr val="E40616"/>
                </a:solidFill>
              </a:rPr>
              <a:t>нельзя</a:t>
            </a:r>
            <a:r>
              <a:rPr lang="ru-RU" sz="4000" i="1" smtClean="0">
                <a:solidFill>
                  <a:srgbClr val="E40616"/>
                </a:solidFill>
              </a:rPr>
              <a:t> :</a:t>
            </a:r>
            <a:r>
              <a:rPr lang="ru-RU" sz="4000" smtClean="0"/>
              <a:t> </a:t>
            </a:r>
          </a:p>
        </p:txBody>
      </p:sp>
      <p:pic>
        <p:nvPicPr>
          <p:cNvPr id="30724" name="Picture 4" descr="LUCY1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29000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po-badminton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84538"/>
            <a:ext cx="1657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2636838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6375" y="3357563"/>
            <a:ext cx="15938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1.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Кататься на велосипедах и самокатах.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771775" y="2276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2.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92500" y="45085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-52"/>
              </a:rPr>
              <a:t>.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4.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Перебегать через дорогу.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125538"/>
            <a:ext cx="8642350" cy="4048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Перед нами широкая  ________. </a:t>
            </a:r>
          </a:p>
          <a:p>
            <a:r>
              <a:rPr lang="ru-RU" sz="2400" dirty="0">
                <a:latin typeface="Comic Sans MS" pitchFamily="66" charset="0"/>
              </a:rPr>
              <a:t>На перекрестке нет ни __________, </a:t>
            </a:r>
            <a:r>
              <a:rPr lang="ru-RU" sz="2400" dirty="0" err="1">
                <a:latin typeface="Comic Sans MS" pitchFamily="66" charset="0"/>
              </a:rPr>
              <a:t>ни</a:t>
            </a:r>
            <a:r>
              <a:rPr lang="ru-RU" sz="2400" dirty="0">
                <a:latin typeface="Comic Sans MS" pitchFamily="66" charset="0"/>
              </a:rPr>
              <a:t> регулировщика. Прежде чем ступить на _______________, выбери самое безопасное место, где _______ хорошо просматривается в обе стороны. </a:t>
            </a:r>
          </a:p>
          <a:p>
            <a:r>
              <a:rPr lang="ru-RU" sz="2400" dirty="0">
                <a:latin typeface="Comic Sans MS" pitchFamily="66" charset="0"/>
              </a:rPr>
              <a:t>Если по близости нет машин, начинай _______. Посмотри _______, дойдя до середины дороги посмотри _________.</a:t>
            </a:r>
          </a:p>
          <a:p>
            <a:r>
              <a:rPr lang="ru-RU" sz="2400" dirty="0">
                <a:latin typeface="Comic Sans MS" pitchFamily="66" charset="0"/>
              </a:rPr>
              <a:t>Переходи дорогу ________,  постоянно следи за дорогой, пока не закончишь _________.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Письмо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68313" y="6308725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68313" y="5516563"/>
            <a:ext cx="1441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светофора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47813" y="6021388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проезжая часть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771775" y="5445125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7235825" y="6237288"/>
            <a:ext cx="15128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5508625" y="5516563"/>
            <a:ext cx="1646238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 прямой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716463" y="6165850"/>
            <a:ext cx="107156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4284663" y="5373688"/>
            <a:ext cx="1096962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налево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7524750" y="5445125"/>
            <a:ext cx="13366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направо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4284663" y="1916113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проезжую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0023 C 0.2 -0.04189 0.35677 -0.08333 0.41111 -0.20671 C 0.46545 -0.33009 0.37621 -0.65115 0.36927 -0.74004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482 C -0.04496 -0.10718 -0.071 -0.22893 -0.00104 -0.32708 C 0.06893 -0.42523 0.23473 -0.49977 0.4007 -0.57431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0417 C -0.06684 0.04583 -0.03125 0.09583 0.08646 0.0368 C 0.20417 -0.02223 0.56389 -0.25255 0.60417 -0.35903 C 0.64444 -0.46551 0.48628 -0.5338 0.3283 -0.60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8 -0.0375 C -0.03438 -0.11551 -0.15747 -0.19329 -0.13525 -0.2632 C -0.11302 -0.3331 0.05486 -0.39491 0.22274 -0.45671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00046 C -0.20417 -0.00787 -0.34462 -0.01505 -0.35538 -0.09283 C -0.36615 -0.1706 -0.24722 -0.31898 -0.12813 -0.46713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027 C -0.06094 0.00973 -0.12951 0.05996 -0.1684 0.01875 C -0.20712 -0.02222 -0.21632 -0.15393 -0.22534 -0.28565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2454 C -0.21702 0.09954 -0.41875 0.17454 -0.51372 0.12986 C -0.60868 0.08519 -0.5967 -0.07963 -0.58473 -0.24421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1088 C 0.05504 0.05416 0.08785 0.09745 0.05174 0.10347 C 0.01563 0.10949 -0.14132 0.10254 -0.19375 0.04745 C -0.24635 -0.00764 -0.25486 -0.11783 -0.26319 -0.22778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1482 C 0.18888 -0.0544 0.32291 -0.09399 0.321 -0.13311 C 0.31909 -0.17223 0.09027 -0.22986 0.04375 -0.24908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0" grpId="1" animBg="1"/>
      <p:bldP spid="3080" grpId="2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6" grpId="1" animBg="1"/>
      <p:bldP spid="30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равостороннее движение в России было введено 1812 году </a:t>
            </a:r>
          </a:p>
          <a:p>
            <a:r>
              <a:rPr lang="ru-RU" sz="2000" b="1" dirty="0" smtClean="0">
                <a:latin typeface="Century Gothic" pitchFamily="34" charset="0"/>
              </a:rPr>
              <a:t>для экипажей и повозок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ервый светофор был установлен в Москве в 1924 году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1" name="Picture 3" descr="C:\Users\USER\Desktop\Новая папка (2)\0_81293_60ea88a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00400"/>
            <a:ext cx="4572000" cy="3352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2)\1fb4a8d8a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667000"/>
            <a:ext cx="31146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pic>
        <p:nvPicPr>
          <p:cNvPr id="3074" name="Picture 2" descr="C:\Users\USER\Desktop\Новая папка (2)\Новая папка\14_01_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3200400" cy="348615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Новая папка\1278594076_zhezl-s-katafot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79D84"/>
              </a:clrFrom>
              <a:clrTo>
                <a:srgbClr val="A79D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3505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000" b="1" dirty="0" smtClean="0">
                <a:latin typeface="Century Gothic" pitchFamily="34" charset="0"/>
              </a:rPr>
              <a:t>1924 году для регулировки дорожного движения на улицах Москвы стал применяться жезл</a:t>
            </a:r>
          </a:p>
        </p:txBody>
      </p:sp>
      <p:pic>
        <p:nvPicPr>
          <p:cNvPr id="7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ервые предупреждающие знаки появились в 1926 году: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«Перекрёсток»,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«Крутой поворот»,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«Железнодорожный переезд»,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«Неровная  дорога»</a:t>
            </a:r>
          </a:p>
        </p:txBody>
      </p:sp>
      <p:pic>
        <p:nvPicPr>
          <p:cNvPr id="4098" name="Picture 2" descr="C:\Users\USER\Desktop\Новая папка (2)\Новая папка (2)\1_21(1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2800"/>
            <a:ext cx="3505200" cy="2657475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Новая папка (2)\1_2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429000"/>
            <a:ext cx="3048000" cy="2524125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2)\Новая папка (2)\DSC02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048000"/>
            <a:ext cx="3657600" cy="2609850"/>
          </a:xfrm>
          <a:prstGeom prst="rect">
            <a:avLst/>
          </a:prstGeom>
          <a:noFill/>
        </p:spPr>
      </p:pic>
      <p:pic>
        <p:nvPicPr>
          <p:cNvPr id="4101" name="Picture 5" descr="C:\Users\USER\Desktop\Новая папка (2)\Новая папка (2)\1-11-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124200"/>
            <a:ext cx="4724400" cy="3350477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2)\Новая папка (2)\151794_w640_h640_12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276600"/>
            <a:ext cx="3810000" cy="3267075"/>
          </a:xfrm>
          <a:prstGeom prst="rect">
            <a:avLst/>
          </a:prstGeom>
          <a:noFill/>
        </p:spPr>
      </p:pic>
      <p:pic>
        <p:nvPicPr>
          <p:cNvPr id="4103" name="Picture 7" descr="C:\Users\USER\Desktop\Новая папка (2)\Новая папка (2)\151796_w640_h640_128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3429000"/>
            <a:ext cx="3581400" cy="3148012"/>
          </a:xfrm>
          <a:prstGeom prst="rect">
            <a:avLst/>
          </a:prstGeom>
          <a:noFill/>
        </p:spPr>
      </p:pic>
      <p:pic>
        <p:nvPicPr>
          <p:cNvPr id="4104" name="Picture 8" descr="C:\Users\USER\Desktop\Новая папка (2)\Новая папка (2)\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4600" y="35814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4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20"/>
                            </p:stCondLst>
                            <p:childTnLst>
                              <p:par>
                                <p:cTn id="43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2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2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60"/>
                            </p:stCondLst>
                            <p:childTnLst>
                              <p:par>
                                <p:cTn id="69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16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40"/>
                            </p:stCondLst>
                            <p:childTnLst>
                              <p:par>
                                <p:cTn id="9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34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«О</a:t>
            </a:r>
            <a:r>
              <a:rPr lang="ru-RU" sz="2000" b="1" dirty="0" smtClean="0">
                <a:latin typeface="Century Gothic" pitchFamily="34" charset="0"/>
              </a:rPr>
              <a:t>стровки безопасности» для пешеходов появились в 1933 году.</a:t>
            </a:r>
          </a:p>
        </p:txBody>
      </p:sp>
      <p:pic>
        <p:nvPicPr>
          <p:cNvPr id="5122" name="Picture 2" descr="C:\Users\USER\Desktop\iCAR18WV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09800"/>
            <a:ext cx="2819400" cy="2209800"/>
          </a:xfrm>
          <a:prstGeom prst="rect">
            <a:avLst/>
          </a:prstGeom>
          <a:noFill/>
        </p:spPr>
      </p:pic>
      <p:pic>
        <p:nvPicPr>
          <p:cNvPr id="5123" name="Picture 3" descr="C:\Users\USER\Desktop\DSC03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4902200" cy="37846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962400"/>
            <a:ext cx="25146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ы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9223" name="Picture 7" descr="Картины3"/>
          <p:cNvPicPr>
            <a:picLocks noChangeAspect="1" noChangeArrowheads="1"/>
          </p:cNvPicPr>
          <p:nvPr/>
        </p:nvPicPr>
        <p:blipFill>
          <a:blip r:embed="rId3" cstate="email"/>
          <a:srcRect b="-2508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976813" cy="2376487"/>
          </a:xfrm>
          <a:prstGeom prst="rect">
            <a:avLst/>
          </a:prstGeom>
          <a:noFill/>
        </p:spPr>
      </p:pic>
      <p:pic>
        <p:nvPicPr>
          <p:cNvPr id="10245" name="Picture 5" descr="Картины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860800"/>
            <a:ext cx="2376488" cy="2592388"/>
          </a:xfrm>
          <a:prstGeom prst="rect">
            <a:avLst/>
          </a:prstGeom>
          <a:noFill/>
        </p:spPr>
      </p:pic>
      <p:pic>
        <p:nvPicPr>
          <p:cNvPr id="10246" name="Picture 6" descr="Картин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860800"/>
            <a:ext cx="2384425" cy="252095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безопасности?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79613" y="1196975"/>
            <a:ext cx="5184775" cy="25193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3500438"/>
            <a:ext cx="295275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95288" y="4005263"/>
            <a:ext cx="295275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35600" y="3429000"/>
            <a:ext cx="3240088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51500" y="3860800"/>
            <a:ext cx="288131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v2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</p:spPr>
      </p:pic>
      <p:pic>
        <p:nvPicPr>
          <p:cNvPr id="6146" name="Picture 2" descr="C:\Users\USER\Desktop\cs_peterburgskoe-shosse_verstovoy-stolb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4114800" cy="5334000"/>
          </a:xfrm>
          <a:prstGeom prst="rect">
            <a:avLst/>
          </a:prstGeom>
          <a:noFill/>
        </p:spPr>
      </p:pic>
      <p:pic>
        <p:nvPicPr>
          <p:cNvPr id="6148" name="Picture 4" descr="C:\Users\USER\Desktop\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295400"/>
            <a:ext cx="4343400" cy="5334000"/>
          </a:xfrm>
          <a:prstGeom prst="rect">
            <a:avLst/>
          </a:prstGeom>
          <a:noFill/>
        </p:spPr>
      </p:pic>
      <p:pic>
        <p:nvPicPr>
          <p:cNvPr id="6149" name="Picture 5" descr="C:\Users\USER\Desktop\pogranstol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219200"/>
            <a:ext cx="4343400" cy="5410200"/>
          </a:xfrm>
          <a:prstGeom prst="rect">
            <a:avLst/>
          </a:prstGeom>
          <a:noFill/>
        </p:spPr>
      </p:pic>
      <p:pic>
        <p:nvPicPr>
          <p:cNvPr id="6150" name="Picture 6" descr="C:\Users\USER\Desktop\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71600"/>
            <a:ext cx="84582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6021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ПЕРВЫЕ ДОРОЖНЫЕ ЗНАКИ-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ВЕРСТОВЫЕ СТОЛБЫ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53" name="Picture 9" descr="Картинка 75 из 17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1600200"/>
            <a:ext cx="8458200" cy="4800600"/>
          </a:xfrm>
          <a:prstGeom prst="rect">
            <a:avLst/>
          </a:prstGeom>
          <a:noFill/>
        </p:spPr>
      </p:pic>
      <p:pic>
        <p:nvPicPr>
          <p:cNvPr id="6155" name="Picture 11" descr="Картинка 85 из 173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19200"/>
            <a:ext cx="8839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399</TotalTime>
  <Words>594</Words>
  <Application>Microsoft Office PowerPoint</Application>
  <PresentationFormat>Экран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На проезжей части дороги нельзя : </vt:lpstr>
      <vt:lpstr>Слайд 21</vt:lpstr>
      <vt:lpstr>ЮНЫЙ ДРУГ!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45</cp:revision>
  <dcterms:created xsi:type="dcterms:W3CDTF">2012-02-05T06:23:06Z</dcterms:created>
  <dcterms:modified xsi:type="dcterms:W3CDTF">2021-08-02T18:54:00Z</dcterms:modified>
</cp:coreProperties>
</file>